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1322" r:id="rId3"/>
    <p:sldId id="1647" r:id="rId4"/>
    <p:sldId id="1398" r:id="rId5"/>
    <p:sldId id="344" r:id="rId6"/>
    <p:sldId id="276" r:id="rId7"/>
    <p:sldId id="941" r:id="rId8"/>
    <p:sldId id="1401" r:id="rId9"/>
    <p:sldId id="1343" r:id="rId10"/>
    <p:sldId id="1711" r:id="rId11"/>
    <p:sldId id="1646" r:id="rId12"/>
    <p:sldId id="1507" r:id="rId13"/>
    <p:sldId id="1471" r:id="rId14"/>
  </p:sldIdLst>
  <p:sldSz cx="12192000" cy="6858000"/>
  <p:notesSz cx="6858000" cy="9144000"/>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968"/>
    <p:restoredTop sz="94685"/>
  </p:normalViewPr>
  <p:slideViewPr>
    <p:cSldViewPr snapToGrid="0" showGuides="1">
      <p:cViewPr varScale="1">
        <p:scale>
          <a:sx n="32" d="100"/>
          <a:sy n="32" d="100"/>
        </p:scale>
        <p:origin x="168" y="19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13500C-99E6-E342-B0DD-EA58F6E2E98A}" type="datetimeFigureOut">
              <a:rPr lang="es-ES_tradnl" smtClean="0"/>
              <a:t>4/11/25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619086-A258-0C48-A533-C04BA3639D44}" type="slidenum">
              <a:rPr lang="es-ES_tradnl" smtClean="0"/>
              <a:t>‹#›</a:t>
            </a:fld>
            <a:endParaRPr lang="es-ES_tradnl"/>
          </a:p>
        </p:txBody>
      </p:sp>
    </p:spTree>
    <p:extLst>
      <p:ext uri="{BB962C8B-B14F-4D97-AF65-F5344CB8AC3E}">
        <p14:creationId xmlns:p14="http://schemas.microsoft.com/office/powerpoint/2010/main" val="867921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b="0" i="0">
                <a:solidFill>
                  <a:srgbClr val="222222"/>
                </a:solidFill>
                <a:latin typeface="Merriweather"/>
                <a:ea typeface="Merriweather"/>
                <a:cs typeface="Merriweather"/>
                <a:sym typeface="Merriweather"/>
              </a:rPr>
              <a:t>Represent the theoretical variations in eDNA reliability: Blue circles represent a “target” whereby the inner centre circle would represent the higher accuracy. The red circles with crosses in the middle represent “replicate” samples (either natural or technical). Scenario in this figure are as follow: eDNA measurements with high accuracy and high repeatability (</a:t>
            </a:r>
            <a:r>
              <a:rPr lang="en-US" b="1" i="0">
                <a:solidFill>
                  <a:srgbClr val="222222"/>
                </a:solidFill>
                <a:latin typeface="Merriweather"/>
                <a:ea typeface="Merriweather"/>
                <a:cs typeface="Merriweather"/>
                <a:sym typeface="Merriweather"/>
              </a:rPr>
              <a:t>A</a:t>
            </a:r>
            <a:r>
              <a:rPr lang="en-US" b="0" i="0">
                <a:solidFill>
                  <a:srgbClr val="222222"/>
                </a:solidFill>
                <a:latin typeface="Merriweather"/>
                <a:ea typeface="Merriweather"/>
                <a:cs typeface="Merriweather"/>
                <a:sym typeface="Merriweather"/>
              </a:rPr>
              <a:t>), low accuracy and high repeatability (</a:t>
            </a:r>
            <a:r>
              <a:rPr lang="en-US" b="1" i="0">
                <a:solidFill>
                  <a:srgbClr val="222222"/>
                </a:solidFill>
                <a:latin typeface="Merriweather"/>
                <a:ea typeface="Merriweather"/>
                <a:cs typeface="Merriweather"/>
                <a:sym typeface="Merriweather"/>
              </a:rPr>
              <a:t>B</a:t>
            </a:r>
            <a:r>
              <a:rPr lang="en-US" b="0" i="0">
                <a:solidFill>
                  <a:srgbClr val="222222"/>
                </a:solidFill>
                <a:latin typeface="Merriweather"/>
                <a:ea typeface="Merriweather"/>
                <a:cs typeface="Merriweather"/>
                <a:sym typeface="Merriweather"/>
              </a:rPr>
              <a:t>), low accuracy and low repeatability (</a:t>
            </a:r>
            <a:r>
              <a:rPr lang="en-US" b="1" i="0">
                <a:solidFill>
                  <a:srgbClr val="222222"/>
                </a:solidFill>
                <a:latin typeface="Merriweather"/>
                <a:ea typeface="Merriweather"/>
                <a:cs typeface="Merriweather"/>
                <a:sym typeface="Merriweather"/>
              </a:rPr>
              <a:t>C</a:t>
            </a:r>
            <a:r>
              <a:rPr lang="en-US" b="0" i="0">
                <a:solidFill>
                  <a:srgbClr val="222222"/>
                </a:solidFill>
                <a:latin typeface="Merriweather"/>
                <a:ea typeface="Merriweather"/>
                <a:cs typeface="Merriweather"/>
                <a:sym typeface="Merriweather"/>
              </a:rPr>
              <a:t>) and low or limited accuracy and low repeatability. Panel E reflects a case where detection probability is low and hence the accuracy and repeatability of the analysis are unknown.</a:t>
            </a:r>
            <a:endParaRPr/>
          </a:p>
          <a:p>
            <a:pPr marL="457200" marR="0" lvl="0" indent="-228600" algn="l" rtl="0">
              <a:lnSpc>
                <a:spcPct val="100000"/>
              </a:lnSpc>
              <a:spcBef>
                <a:spcPts val="0"/>
              </a:spcBef>
              <a:spcAft>
                <a:spcPts val="0"/>
              </a:spcAft>
              <a:buSzPts val="1400"/>
              <a:buNone/>
            </a:pPr>
            <a:r>
              <a:rPr lang="en-US" b="0" i="0">
                <a:solidFill>
                  <a:srgbClr val="222222"/>
                </a:solidFill>
                <a:latin typeface="Merriweather"/>
                <a:ea typeface="Merriweather"/>
                <a:cs typeface="Merriweather"/>
                <a:sym typeface="Merriweather"/>
              </a:rPr>
              <a:t>Assessment of standard curves used for quantifying </a:t>
            </a:r>
            <a:r>
              <a:rPr lang="en-US" b="0" i="1">
                <a:solidFill>
                  <a:srgbClr val="222222"/>
                </a:solidFill>
                <a:latin typeface="Merriweather"/>
                <a:ea typeface="Merriweather"/>
                <a:cs typeface="Merriweather"/>
                <a:sym typeface="Merriweather"/>
              </a:rPr>
              <a:t>M. margaritifera</a:t>
            </a:r>
            <a:r>
              <a:rPr lang="en-US" b="0" i="0">
                <a:solidFill>
                  <a:srgbClr val="222222"/>
                </a:solidFill>
                <a:latin typeface="Merriweather"/>
                <a:ea typeface="Merriweather"/>
                <a:cs typeface="Merriweather"/>
                <a:sym typeface="Merriweather"/>
              </a:rPr>
              <a:t> DNA as well as for determining the limit of detection (LOD) and limit of quantification (LOQ) with qPCR targeting the COI (</a:t>
            </a:r>
            <a:r>
              <a:rPr lang="en-US" b="1" i="0">
                <a:solidFill>
                  <a:srgbClr val="222222"/>
                </a:solidFill>
                <a:latin typeface="Merriweather"/>
                <a:ea typeface="Merriweather"/>
                <a:cs typeface="Merriweather"/>
                <a:sym typeface="Merriweather"/>
              </a:rPr>
              <a:t>A</a:t>
            </a:r>
            <a:r>
              <a:rPr lang="en-US" b="0" i="0">
                <a:solidFill>
                  <a:srgbClr val="222222"/>
                </a:solidFill>
                <a:latin typeface="Merriweather"/>
                <a:ea typeface="Merriweather"/>
                <a:cs typeface="Merriweather"/>
                <a:sym typeface="Merriweather"/>
              </a:rPr>
              <a:t>) and the 16S region (</a:t>
            </a:r>
            <a:r>
              <a:rPr lang="en-US" b="1" i="0">
                <a:solidFill>
                  <a:srgbClr val="222222"/>
                </a:solidFill>
                <a:latin typeface="Merriweather"/>
                <a:ea typeface="Merriweather"/>
                <a:cs typeface="Merriweather"/>
                <a:sym typeface="Merriweather"/>
              </a:rPr>
              <a:t>B</a:t>
            </a:r>
            <a:r>
              <a:rPr lang="en-US" b="0" i="0">
                <a:solidFill>
                  <a:srgbClr val="222222"/>
                </a:solidFill>
                <a:latin typeface="Merriweather"/>
                <a:ea typeface="Merriweather"/>
                <a:cs typeface="Merriweather"/>
                <a:sym typeface="Merriweather"/>
              </a:rPr>
              <a:t>). Standard curves were obtained with the same 1:10 dilution series from a starting concentration of 7.8 ng with 10 replicates per concentration. The threshold cycles are representing the minimum number of qPCR amplification cycles leading to positive detection. (</a:t>
            </a:r>
            <a:r>
              <a:rPr lang="en-US" b="1" i="0">
                <a:solidFill>
                  <a:srgbClr val="222222"/>
                </a:solidFill>
                <a:latin typeface="Merriweather"/>
                <a:ea typeface="Merriweather"/>
                <a:cs typeface="Merriweather"/>
                <a:sym typeface="Merriweather"/>
              </a:rPr>
              <a:t>C</a:t>
            </a:r>
            <a:r>
              <a:rPr lang="en-US" b="0" i="0">
                <a:solidFill>
                  <a:srgbClr val="222222"/>
                </a:solidFill>
                <a:latin typeface="Merriweather"/>
                <a:ea typeface="Merriweather"/>
                <a:cs typeface="Merriweather"/>
                <a:sym typeface="Merriweather"/>
              </a:rPr>
              <a:t>) The relationship between the detection probability and DNA concentration for the COI and 16s assays. (</a:t>
            </a:r>
            <a:r>
              <a:rPr lang="en-US" b="1" i="0">
                <a:solidFill>
                  <a:srgbClr val="222222"/>
                </a:solidFill>
                <a:latin typeface="Merriweather"/>
                <a:ea typeface="Merriweather"/>
                <a:cs typeface="Merriweather"/>
                <a:sym typeface="Merriweather"/>
              </a:rPr>
              <a:t>D</a:t>
            </a:r>
            <a:r>
              <a:rPr lang="en-US" b="0" i="0">
                <a:solidFill>
                  <a:srgbClr val="222222"/>
                </a:solidFill>
                <a:latin typeface="Merriweather"/>
                <a:ea typeface="Merriweather"/>
                <a:cs typeface="Merriweather"/>
                <a:sym typeface="Merriweather"/>
              </a:rPr>
              <a:t>) The coefficient of variation of eDNA measurements and its relation to DNA concentration in the standard curve. The black line represents the regression equation for the relationship. Data was pooled from both assays as results did not diverge significantly between methods.</a:t>
            </a:r>
            <a:endParaRPr/>
          </a:p>
        </p:txBody>
      </p:sp>
      <p:sp>
        <p:nvSpPr>
          <p:cNvPr id="453" name="Google Shape;453;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6</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31886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solidFill>
                  <a:srgbClr val="1F1F1F"/>
                </a:solidFill>
                <a:latin typeface="Arial"/>
                <a:ea typeface="Arial"/>
                <a:cs typeface="Arial"/>
                <a:sym typeface="Arial"/>
              </a:rPr>
              <a:t>Environmental DNA (eDNA) is emerging as a powerful tool for community assessment and monitoring that holds the promise of revolutionizing the study of marine biodiversity. By providing information on species occurrence across taxonomic groups and by alleviating many of the logistical hurdles of sample collection, eDNA is rapidly increasing the breadth and depth of data available to scientists and resource managers. Environmental DNA methods offer a number of important advantages over traditional techniques, including non-invasive sampling, reduced cost and effort, and increased detection sensitivity (Bohmann et al., 2014; Rees et al., 2014; Valentini et al., 2016). Because of this, eDNA is increasingly being used to document marine species distribution and habitat use (Fig. 1). By leveraging advances in next-generation DNA (NGS; or massively parallel) sequencing, eDNA metabarcoding can be used to simultaneously detect large numbers of taxa, offering the opportunity to characterize and track community-level biodiversity from a single environmental sample. However, significant concerns regarding the limitations of various approaches must be addressed to ensure data quality and accurate comparison across datasets.</a:t>
            </a:r>
            <a:endParaRPr/>
          </a:p>
          <a:p>
            <a:pPr marL="0" lvl="0" indent="0" algn="l" rtl="0">
              <a:spcBef>
                <a:spcPts val="0"/>
              </a:spcBef>
              <a:spcAft>
                <a:spcPts val="0"/>
              </a:spcAft>
              <a:buNone/>
            </a:pPr>
            <a:r>
              <a:rPr lang="en-US"/>
              <a:t>Current analytical techniques for eDNA fall into two broad categories: (1) those that target a species directly (e.g.,  via quantitative polymerase chain reaction, or qPCR, to detect a genetic signature of a specific organism), and (2) those that use metabarcoding to target broad groups of taxa (e.g., bacteria, phytoplankton, invertebrates, vertebrates)</a:t>
            </a:r>
            <a:br>
              <a:rPr lang="en-US" b="0" i="0">
                <a:solidFill>
                  <a:srgbClr val="1F1F1F"/>
                </a:solidFill>
                <a:latin typeface="Arial"/>
                <a:ea typeface="Arial"/>
                <a:cs typeface="Arial"/>
                <a:sym typeface="Arial"/>
              </a:rPr>
            </a:br>
            <a:endParaRPr b="0" i="0">
              <a:solidFill>
                <a:srgbClr val="1F1F1F"/>
              </a:solidFill>
              <a:latin typeface="Arial"/>
              <a:ea typeface="Arial"/>
              <a:cs typeface="Arial"/>
              <a:sym typeface="Arial"/>
            </a:endParaRPr>
          </a:p>
          <a:p>
            <a:pPr marL="0" lvl="0" indent="0" algn="l" rtl="0">
              <a:spcBef>
                <a:spcPts val="0"/>
              </a:spcBef>
              <a:spcAft>
                <a:spcPts val="0"/>
              </a:spcAft>
              <a:buNone/>
            </a:pPr>
            <a:endParaRPr/>
          </a:p>
        </p:txBody>
      </p:sp>
      <p:sp>
        <p:nvSpPr>
          <p:cNvPr id="152" name="Google Shape;15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800" b="0" i="0" u="none" strike="noStrike" kern="1200" cap="none" spc="0" normalizeH="0" baseline="0" noProof="0">
                <a:ln>
                  <a:noFill/>
                </a:ln>
                <a:solidFill>
                  <a:srgbClr val="000000"/>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928924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Gold Z, Wall AR, Schweizer TM, </a:t>
            </a:r>
            <a:r>
              <a:rPr lang="en-US" dirty="0" err="1"/>
              <a:t>Pentcheff</a:t>
            </a:r>
            <a:r>
              <a:rPr lang="en-US" dirty="0"/>
              <a:t> ND, Curd EE, Barber PH, et al. A manager’s guide to using eDNA metabarcoding in marine ecosystems. </a:t>
            </a:r>
            <a:r>
              <a:rPr lang="en-US" dirty="0" err="1"/>
              <a:t>PeerJ</a:t>
            </a:r>
            <a:r>
              <a:rPr lang="en-US" dirty="0"/>
              <a:t>. 2022;10: e14071. </a:t>
            </a:r>
            <a:br>
              <a:rPr lang="en-US" dirty="0"/>
            </a:br>
            <a:endParaRPr lang="es-ES_tradnl" dirty="0"/>
          </a:p>
        </p:txBody>
      </p:sp>
      <p:sp>
        <p:nvSpPr>
          <p:cNvPr id="4" name="Slide Number Placeholder 3"/>
          <p:cNvSpPr>
            <a:spLocks noGrp="1"/>
          </p:cNvSpPr>
          <p:nvPr>
            <p:ph type="sldNum" sz="quarter" idx="5"/>
          </p:nvPr>
        </p:nvSpPr>
        <p:spPr/>
        <p:txBody>
          <a:bodyPr/>
          <a:lstStyle/>
          <a:p>
            <a:fld id="{AFD20F7C-E28D-DC42-80EF-D4523684DBDF}" type="slidenum">
              <a:rPr lang="es-ES_tradnl" smtClean="0"/>
              <a:t>10</a:t>
            </a:fld>
            <a:endParaRPr lang="es-ES_tradnl"/>
          </a:p>
        </p:txBody>
      </p:sp>
    </p:spTree>
    <p:extLst>
      <p:ext uri="{BB962C8B-B14F-4D97-AF65-F5344CB8AC3E}">
        <p14:creationId xmlns:p14="http://schemas.microsoft.com/office/powerpoint/2010/main" val="1940863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a:extLst>
            <a:ext uri="{FF2B5EF4-FFF2-40B4-BE49-F238E27FC236}">
              <a16:creationId xmlns:a16="http://schemas.microsoft.com/office/drawing/2014/main" id="{26F1AB20-4B55-D998-93D0-53119967018E}"/>
            </a:ext>
          </a:extLst>
        </p:cNvPr>
        <p:cNvGrpSpPr/>
        <p:nvPr/>
      </p:nvGrpSpPr>
      <p:grpSpPr>
        <a:xfrm>
          <a:off x="0" y="0"/>
          <a:ext cx="0" cy="0"/>
          <a:chOff x="0" y="0"/>
          <a:chExt cx="0" cy="0"/>
        </a:xfrm>
      </p:grpSpPr>
      <p:sp>
        <p:nvSpPr>
          <p:cNvPr id="347" name="Google Shape;347;p11:notes">
            <a:extLst>
              <a:ext uri="{FF2B5EF4-FFF2-40B4-BE49-F238E27FC236}">
                <a16:creationId xmlns:a16="http://schemas.microsoft.com/office/drawing/2014/main" id="{189EADA1-61F2-53E5-FDC9-1C0D7FA200D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dirty="0"/>
              <a:t>En </a:t>
            </a:r>
            <a:r>
              <a:rPr lang="en-US" dirty="0" err="1"/>
              <a:t>esta</a:t>
            </a:r>
            <a:r>
              <a:rPr lang="en-US" dirty="0"/>
              <a:t> </a:t>
            </a:r>
            <a:r>
              <a:rPr lang="en-US" dirty="0" err="1"/>
              <a:t>diapositiva</a:t>
            </a:r>
            <a:r>
              <a:rPr lang="en-US" dirty="0"/>
              <a:t> se </a:t>
            </a:r>
            <a:r>
              <a:rPr lang="en-US" dirty="0" err="1"/>
              <a:t>distinguen</a:t>
            </a:r>
            <a:r>
              <a:rPr lang="en-US" dirty="0"/>
              <a:t> dos </a:t>
            </a:r>
            <a:r>
              <a:rPr lang="en-US" dirty="0" err="1"/>
              <a:t>enfoques</a:t>
            </a:r>
            <a:r>
              <a:rPr lang="en-US" dirty="0"/>
              <a:t> </a:t>
            </a:r>
            <a:r>
              <a:rPr lang="en-US" dirty="0" err="1"/>
              <a:t>fundamentales</a:t>
            </a:r>
            <a:r>
              <a:rPr lang="en-US" dirty="0"/>
              <a:t> </a:t>
            </a:r>
            <a:r>
              <a:rPr lang="en-US" dirty="0" err="1"/>
              <a:t>en</a:t>
            </a:r>
            <a:r>
              <a:rPr lang="en-US" dirty="0"/>
              <a:t> </a:t>
            </a:r>
            <a:r>
              <a:rPr lang="en-US" dirty="0" err="1"/>
              <a:t>el</a:t>
            </a:r>
            <a:r>
              <a:rPr lang="en-US" dirty="0"/>
              <a:t> </a:t>
            </a:r>
            <a:r>
              <a:rPr lang="en-US" dirty="0" err="1"/>
              <a:t>análisis</a:t>
            </a:r>
            <a:r>
              <a:rPr lang="en-US" dirty="0"/>
              <a:t> de eDNA. Por un </a:t>
            </a:r>
            <a:r>
              <a:rPr lang="en-US" dirty="0" err="1"/>
              <a:t>lado</a:t>
            </a:r>
            <a:r>
              <a:rPr lang="en-US" dirty="0"/>
              <a:t>, </a:t>
            </a:r>
            <a:r>
              <a:rPr lang="en-US" dirty="0" err="1"/>
              <a:t>tenemos</a:t>
            </a:r>
            <a:r>
              <a:rPr lang="en-US" dirty="0"/>
              <a:t> </a:t>
            </a:r>
            <a:r>
              <a:rPr lang="en-US" dirty="0" err="1"/>
              <a:t>el</a:t>
            </a:r>
            <a:r>
              <a:rPr lang="en-US" dirty="0"/>
              <a:t> </a:t>
            </a:r>
            <a:r>
              <a:rPr lang="en-US" dirty="0" err="1"/>
              <a:t>enfoque</a:t>
            </a:r>
            <a:r>
              <a:rPr lang="en-US" dirty="0"/>
              <a:t> </a:t>
            </a:r>
            <a:r>
              <a:rPr lang="en-US" dirty="0" err="1"/>
              <a:t>dirigido</a:t>
            </a:r>
            <a:r>
              <a:rPr lang="en-US" dirty="0"/>
              <a:t> o 'targeted', que se centra </a:t>
            </a:r>
            <a:r>
              <a:rPr lang="en-US" dirty="0" err="1"/>
              <a:t>en</a:t>
            </a:r>
            <a:r>
              <a:rPr lang="en-US" dirty="0"/>
              <a:t> </a:t>
            </a:r>
            <a:r>
              <a:rPr lang="en-US" dirty="0" err="1"/>
              <a:t>detectar</a:t>
            </a:r>
            <a:r>
              <a:rPr lang="en-US" dirty="0"/>
              <a:t> </a:t>
            </a:r>
            <a:r>
              <a:rPr lang="en-US" dirty="0" err="1"/>
              <a:t>una</a:t>
            </a:r>
            <a:r>
              <a:rPr lang="en-US" dirty="0"/>
              <a:t> </a:t>
            </a:r>
            <a:r>
              <a:rPr lang="en-US" dirty="0" err="1"/>
              <a:t>especie</a:t>
            </a:r>
            <a:r>
              <a:rPr lang="en-US" dirty="0"/>
              <a:t> </a:t>
            </a:r>
            <a:r>
              <a:rPr lang="en-US" dirty="0" err="1"/>
              <a:t>específica</a:t>
            </a:r>
            <a:r>
              <a:rPr lang="en-US" dirty="0"/>
              <a:t> </a:t>
            </a:r>
            <a:r>
              <a:rPr lang="en-US" dirty="0" err="1"/>
              <a:t>mediante</a:t>
            </a:r>
            <a:r>
              <a:rPr lang="en-US" dirty="0"/>
              <a:t> </a:t>
            </a:r>
            <a:r>
              <a:rPr lang="en-US" dirty="0" err="1"/>
              <a:t>el</a:t>
            </a:r>
            <a:r>
              <a:rPr lang="en-US" dirty="0"/>
              <a:t> </a:t>
            </a:r>
            <a:r>
              <a:rPr lang="en-US" dirty="0" err="1"/>
              <a:t>diseño</a:t>
            </a:r>
            <a:r>
              <a:rPr lang="en-US" dirty="0"/>
              <a:t> de primers </a:t>
            </a:r>
            <a:r>
              <a:rPr lang="en-US" dirty="0" err="1"/>
              <a:t>muy</a:t>
            </a:r>
            <a:r>
              <a:rPr lang="en-US" dirty="0"/>
              <a:t> </a:t>
            </a:r>
            <a:r>
              <a:rPr lang="en-US" dirty="0" err="1"/>
              <a:t>selectivos</a:t>
            </a:r>
            <a:r>
              <a:rPr lang="en-US" dirty="0"/>
              <a:t>, y que se </a:t>
            </a:r>
            <a:r>
              <a:rPr lang="en-US" dirty="0" err="1"/>
              <a:t>utiliza</a:t>
            </a:r>
            <a:r>
              <a:rPr lang="en-US" dirty="0"/>
              <a:t> junto con </a:t>
            </a:r>
            <a:r>
              <a:rPr lang="en-US" dirty="0" err="1"/>
              <a:t>técnicas</a:t>
            </a:r>
            <a:r>
              <a:rPr lang="en-US" dirty="0"/>
              <a:t> de PCR </a:t>
            </a:r>
            <a:r>
              <a:rPr lang="en-US" dirty="0" err="1"/>
              <a:t>cuantitativa</a:t>
            </a:r>
            <a:r>
              <a:rPr lang="en-US" dirty="0"/>
              <a:t> o digital para </a:t>
            </a:r>
            <a:r>
              <a:rPr lang="en-US" dirty="0" err="1"/>
              <a:t>medir</a:t>
            </a:r>
            <a:r>
              <a:rPr lang="en-US" dirty="0"/>
              <a:t> la </a:t>
            </a:r>
            <a:r>
              <a:rPr lang="en-US" dirty="0" err="1"/>
              <a:t>concentración</a:t>
            </a:r>
            <a:r>
              <a:rPr lang="en-US" dirty="0"/>
              <a:t> de ADN </a:t>
            </a:r>
            <a:r>
              <a:rPr lang="en-US" dirty="0" err="1"/>
              <a:t>en</a:t>
            </a:r>
            <a:r>
              <a:rPr lang="en-US" dirty="0"/>
              <a:t> </a:t>
            </a:r>
            <a:r>
              <a:rPr lang="en-US" dirty="0" err="1"/>
              <a:t>cada</a:t>
            </a:r>
            <a:r>
              <a:rPr lang="en-US" dirty="0"/>
              <a:t> </a:t>
            </a:r>
            <a:r>
              <a:rPr lang="en-US" dirty="0" err="1"/>
              <a:t>muestra</a:t>
            </a:r>
            <a:r>
              <a:rPr lang="en-US" dirty="0"/>
              <a:t>. Por </a:t>
            </a:r>
            <a:r>
              <a:rPr lang="en-US" dirty="0" err="1"/>
              <a:t>otro</a:t>
            </a:r>
            <a:r>
              <a:rPr lang="en-US" dirty="0"/>
              <a:t> </a:t>
            </a:r>
            <a:r>
              <a:rPr lang="en-US" dirty="0" err="1"/>
              <a:t>lado</a:t>
            </a:r>
            <a:r>
              <a:rPr lang="en-US" dirty="0"/>
              <a:t>, </a:t>
            </a:r>
            <a:r>
              <a:rPr lang="en-US" dirty="0" err="1"/>
              <a:t>está</a:t>
            </a:r>
            <a:r>
              <a:rPr lang="en-US" dirty="0"/>
              <a:t> </a:t>
            </a:r>
            <a:r>
              <a:rPr lang="en-US" dirty="0" err="1"/>
              <a:t>el</a:t>
            </a:r>
            <a:r>
              <a:rPr lang="en-US" dirty="0"/>
              <a:t> </a:t>
            </a:r>
            <a:r>
              <a:rPr lang="en-US" dirty="0" err="1"/>
              <a:t>enfoque</a:t>
            </a:r>
            <a:r>
              <a:rPr lang="en-US" dirty="0"/>
              <a:t> no </a:t>
            </a:r>
            <a:r>
              <a:rPr lang="en-US" dirty="0" err="1"/>
              <a:t>dirigido</a:t>
            </a:r>
            <a:r>
              <a:rPr lang="en-US" dirty="0"/>
              <a:t> o 'non-targeted', que </a:t>
            </a:r>
            <a:r>
              <a:rPr lang="en-US" dirty="0" err="1"/>
              <a:t>utiliza</a:t>
            </a:r>
            <a:r>
              <a:rPr lang="en-US" dirty="0"/>
              <a:t> primers </a:t>
            </a:r>
            <a:r>
              <a:rPr lang="en-US" dirty="0" err="1"/>
              <a:t>universales</a:t>
            </a:r>
            <a:r>
              <a:rPr lang="en-US" dirty="0"/>
              <a:t> para </a:t>
            </a:r>
            <a:r>
              <a:rPr lang="en-US" dirty="0" err="1"/>
              <a:t>amplificar</a:t>
            </a:r>
            <a:r>
              <a:rPr lang="en-US" dirty="0"/>
              <a:t> ADN de </a:t>
            </a:r>
            <a:r>
              <a:rPr lang="en-US" dirty="0" err="1"/>
              <a:t>múltiples</a:t>
            </a:r>
            <a:r>
              <a:rPr lang="en-US" dirty="0"/>
              <a:t> </a:t>
            </a:r>
            <a:r>
              <a:rPr lang="en-US" dirty="0" err="1"/>
              <a:t>especies</a:t>
            </a:r>
            <a:r>
              <a:rPr lang="en-US" dirty="0"/>
              <a:t>, </a:t>
            </a:r>
            <a:r>
              <a:rPr lang="en-US" dirty="0" err="1"/>
              <a:t>seguido</a:t>
            </a:r>
            <a:r>
              <a:rPr lang="en-US" dirty="0"/>
              <a:t> de </a:t>
            </a:r>
            <a:r>
              <a:rPr lang="en-US" dirty="0" err="1"/>
              <a:t>secuenciación</a:t>
            </a:r>
            <a:r>
              <a:rPr lang="en-US" dirty="0"/>
              <a:t> </a:t>
            </a:r>
            <a:r>
              <a:rPr lang="en-US" dirty="0" err="1"/>
              <a:t>masiva</a:t>
            </a:r>
            <a:r>
              <a:rPr lang="en-US" dirty="0"/>
              <a:t> y </a:t>
            </a:r>
            <a:r>
              <a:rPr lang="en-US" dirty="0" err="1"/>
              <a:t>análisis</a:t>
            </a:r>
            <a:r>
              <a:rPr lang="en-US" dirty="0"/>
              <a:t> </a:t>
            </a:r>
            <a:r>
              <a:rPr lang="en-US" dirty="0" err="1"/>
              <a:t>bioinformático</a:t>
            </a:r>
            <a:r>
              <a:rPr lang="en-US" dirty="0"/>
              <a:t>. Este </a:t>
            </a:r>
            <a:r>
              <a:rPr lang="en-US" dirty="0" err="1"/>
              <a:t>último</a:t>
            </a:r>
            <a:r>
              <a:rPr lang="en-US" dirty="0"/>
              <a:t> </a:t>
            </a:r>
            <a:r>
              <a:rPr lang="en-US" dirty="0" err="1"/>
              <a:t>nos</a:t>
            </a:r>
            <a:r>
              <a:rPr lang="en-US" dirty="0"/>
              <a:t> </a:t>
            </a:r>
            <a:r>
              <a:rPr lang="en-US" dirty="0" err="1"/>
              <a:t>permite</a:t>
            </a:r>
            <a:r>
              <a:rPr lang="en-US" dirty="0"/>
              <a:t> </a:t>
            </a:r>
            <a:r>
              <a:rPr lang="en-US" dirty="0" err="1"/>
              <a:t>evaluar</a:t>
            </a:r>
            <a:r>
              <a:rPr lang="en-US" dirty="0"/>
              <a:t> la </a:t>
            </a:r>
            <a:r>
              <a:rPr lang="en-US" dirty="0" err="1"/>
              <a:t>abundancia</a:t>
            </a:r>
            <a:r>
              <a:rPr lang="en-US" dirty="0"/>
              <a:t> </a:t>
            </a:r>
            <a:r>
              <a:rPr lang="en-US" dirty="0" err="1"/>
              <a:t>relativa</a:t>
            </a:r>
            <a:r>
              <a:rPr lang="en-US" dirty="0"/>
              <a:t> de </a:t>
            </a:r>
            <a:r>
              <a:rPr lang="en-US" dirty="0" err="1"/>
              <a:t>cada</a:t>
            </a:r>
            <a:r>
              <a:rPr lang="en-US" dirty="0"/>
              <a:t> </a:t>
            </a:r>
            <a:r>
              <a:rPr lang="en-US" dirty="0" err="1"/>
              <a:t>especie</a:t>
            </a:r>
            <a:r>
              <a:rPr lang="en-US" dirty="0"/>
              <a:t> </a:t>
            </a:r>
            <a:r>
              <a:rPr lang="en-US" dirty="0" err="1"/>
              <a:t>dentro</a:t>
            </a:r>
            <a:r>
              <a:rPr lang="en-US" dirty="0"/>
              <a:t> de la </a:t>
            </a:r>
            <a:r>
              <a:rPr lang="en-US" dirty="0" err="1"/>
              <a:t>muestra</a:t>
            </a:r>
            <a:r>
              <a:rPr lang="en-US" dirty="0"/>
              <a:t> y </a:t>
            </a:r>
            <a:r>
              <a:rPr lang="en-US" dirty="0" err="1"/>
              <a:t>obtener</a:t>
            </a:r>
            <a:r>
              <a:rPr lang="en-US" dirty="0"/>
              <a:t> </a:t>
            </a:r>
            <a:r>
              <a:rPr lang="en-US" dirty="0" err="1"/>
              <a:t>una</a:t>
            </a:r>
            <a:r>
              <a:rPr lang="en-US" dirty="0"/>
              <a:t> </a:t>
            </a:r>
            <a:r>
              <a:rPr lang="en-US" dirty="0" err="1"/>
              <a:t>visión</a:t>
            </a:r>
            <a:r>
              <a:rPr lang="en-US" dirty="0"/>
              <a:t> global de la </a:t>
            </a:r>
            <a:r>
              <a:rPr lang="en-US" dirty="0" err="1"/>
              <a:t>biodiversidad</a:t>
            </a:r>
            <a:r>
              <a:rPr lang="en-US" dirty="0"/>
              <a:t> </a:t>
            </a:r>
            <a:r>
              <a:rPr lang="en-US" dirty="0" err="1"/>
              <a:t>presente</a:t>
            </a:r>
            <a:endParaRPr dirty="0"/>
          </a:p>
        </p:txBody>
      </p:sp>
      <p:sp>
        <p:nvSpPr>
          <p:cNvPr id="348" name="Google Shape;348;p11:notes">
            <a:extLst>
              <a:ext uri="{FF2B5EF4-FFF2-40B4-BE49-F238E27FC236}">
                <a16:creationId xmlns:a16="http://schemas.microsoft.com/office/drawing/2014/main" id="{D1AC3472-E011-8E2B-C9AA-71B30E90A8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9966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13</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236614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1BF4C-1A25-8F8A-1D9C-C5FB5802A4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FEFA081B-C923-35EC-0148-73A75B08E4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E77C9026-DB72-EEC4-9840-753AB6FCBA79}"/>
              </a:ext>
            </a:extLst>
          </p:cNvPr>
          <p:cNvSpPr>
            <a:spLocks noGrp="1"/>
          </p:cNvSpPr>
          <p:nvPr>
            <p:ph type="dt" sz="half" idx="10"/>
          </p:nvPr>
        </p:nvSpPr>
        <p:spPr/>
        <p:txBody>
          <a:bodyPr/>
          <a:lstStyle/>
          <a:p>
            <a:fld id="{B45162E1-FD9B-9B48-996F-7BD08D3F7B63}" type="datetimeFigureOut">
              <a:rPr lang="es-ES_tradnl" smtClean="0"/>
              <a:t>4/11/25</a:t>
            </a:fld>
            <a:endParaRPr lang="es-ES_tradnl"/>
          </a:p>
        </p:txBody>
      </p:sp>
      <p:sp>
        <p:nvSpPr>
          <p:cNvPr id="5" name="Footer Placeholder 4">
            <a:extLst>
              <a:ext uri="{FF2B5EF4-FFF2-40B4-BE49-F238E27FC236}">
                <a16:creationId xmlns:a16="http://schemas.microsoft.com/office/drawing/2014/main" id="{2C868B71-A678-B8B9-26A4-73ADEC24222C}"/>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7C8A147E-327F-6953-1FE9-F6951DD7287A}"/>
              </a:ext>
            </a:extLst>
          </p:cNvPr>
          <p:cNvSpPr>
            <a:spLocks noGrp="1"/>
          </p:cNvSpPr>
          <p:nvPr>
            <p:ph type="sldNum" sz="quarter" idx="12"/>
          </p:nvPr>
        </p:nvSpPr>
        <p:spPr/>
        <p:txBody>
          <a:bodyPr/>
          <a:lstStyle/>
          <a:p>
            <a:fld id="{7587BC02-64C2-BC49-AE0B-D78BD6311C09}" type="slidenum">
              <a:rPr lang="es-ES_tradnl" smtClean="0"/>
              <a:t>‹#›</a:t>
            </a:fld>
            <a:endParaRPr lang="es-ES_tradnl"/>
          </a:p>
        </p:txBody>
      </p:sp>
    </p:spTree>
    <p:extLst>
      <p:ext uri="{BB962C8B-B14F-4D97-AF65-F5344CB8AC3E}">
        <p14:creationId xmlns:p14="http://schemas.microsoft.com/office/powerpoint/2010/main" val="2195949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160C8-D6E1-86DF-5801-97DC4C1119E3}"/>
              </a:ext>
            </a:extLst>
          </p:cNvPr>
          <p:cNvSpPr>
            <a:spLocks noGrp="1"/>
          </p:cNvSpPr>
          <p:nvPr>
            <p:ph type="title"/>
          </p:nvPr>
        </p:nvSpPr>
        <p:spPr/>
        <p:txBody>
          <a:bodyPr/>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758C619C-FB74-2935-7458-A9CD63D0E6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F998836B-D32F-7FDB-EDC2-C46B213DA950}"/>
              </a:ext>
            </a:extLst>
          </p:cNvPr>
          <p:cNvSpPr>
            <a:spLocks noGrp="1"/>
          </p:cNvSpPr>
          <p:nvPr>
            <p:ph type="dt" sz="half" idx="10"/>
          </p:nvPr>
        </p:nvSpPr>
        <p:spPr/>
        <p:txBody>
          <a:bodyPr/>
          <a:lstStyle/>
          <a:p>
            <a:fld id="{B45162E1-FD9B-9B48-996F-7BD08D3F7B63}" type="datetimeFigureOut">
              <a:rPr lang="es-ES_tradnl" smtClean="0"/>
              <a:t>4/11/25</a:t>
            </a:fld>
            <a:endParaRPr lang="es-ES_tradnl"/>
          </a:p>
        </p:txBody>
      </p:sp>
      <p:sp>
        <p:nvSpPr>
          <p:cNvPr id="5" name="Footer Placeholder 4">
            <a:extLst>
              <a:ext uri="{FF2B5EF4-FFF2-40B4-BE49-F238E27FC236}">
                <a16:creationId xmlns:a16="http://schemas.microsoft.com/office/drawing/2014/main" id="{B80E59FA-33C5-15A4-A446-747DE30A32B2}"/>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AAD1241D-B55A-E79B-EB2A-C609F8283C66}"/>
              </a:ext>
            </a:extLst>
          </p:cNvPr>
          <p:cNvSpPr>
            <a:spLocks noGrp="1"/>
          </p:cNvSpPr>
          <p:nvPr>
            <p:ph type="sldNum" sz="quarter" idx="12"/>
          </p:nvPr>
        </p:nvSpPr>
        <p:spPr/>
        <p:txBody>
          <a:bodyPr/>
          <a:lstStyle/>
          <a:p>
            <a:fld id="{7587BC02-64C2-BC49-AE0B-D78BD6311C09}" type="slidenum">
              <a:rPr lang="es-ES_tradnl" smtClean="0"/>
              <a:t>‹#›</a:t>
            </a:fld>
            <a:endParaRPr lang="es-ES_tradnl"/>
          </a:p>
        </p:txBody>
      </p:sp>
    </p:spTree>
    <p:extLst>
      <p:ext uri="{BB962C8B-B14F-4D97-AF65-F5344CB8AC3E}">
        <p14:creationId xmlns:p14="http://schemas.microsoft.com/office/powerpoint/2010/main" val="1483261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C15E31-8136-CAE1-DCEC-AAF59AFE3C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9703FF4C-B892-C0A3-3C7B-CEBD7DAB43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DAA992CE-D290-7AE7-8675-197D1FE65567}"/>
              </a:ext>
            </a:extLst>
          </p:cNvPr>
          <p:cNvSpPr>
            <a:spLocks noGrp="1"/>
          </p:cNvSpPr>
          <p:nvPr>
            <p:ph type="dt" sz="half" idx="10"/>
          </p:nvPr>
        </p:nvSpPr>
        <p:spPr/>
        <p:txBody>
          <a:bodyPr/>
          <a:lstStyle/>
          <a:p>
            <a:fld id="{B45162E1-FD9B-9B48-996F-7BD08D3F7B63}" type="datetimeFigureOut">
              <a:rPr lang="es-ES_tradnl" smtClean="0"/>
              <a:t>4/11/25</a:t>
            </a:fld>
            <a:endParaRPr lang="es-ES_tradnl"/>
          </a:p>
        </p:txBody>
      </p:sp>
      <p:sp>
        <p:nvSpPr>
          <p:cNvPr id="5" name="Footer Placeholder 4">
            <a:extLst>
              <a:ext uri="{FF2B5EF4-FFF2-40B4-BE49-F238E27FC236}">
                <a16:creationId xmlns:a16="http://schemas.microsoft.com/office/drawing/2014/main" id="{C35BCE23-A9CB-A555-F584-3E09F636CAD3}"/>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A326009A-F16F-AA94-5A0D-52633C3354EF}"/>
              </a:ext>
            </a:extLst>
          </p:cNvPr>
          <p:cNvSpPr>
            <a:spLocks noGrp="1"/>
          </p:cNvSpPr>
          <p:nvPr>
            <p:ph type="sldNum" sz="quarter" idx="12"/>
          </p:nvPr>
        </p:nvSpPr>
        <p:spPr/>
        <p:txBody>
          <a:bodyPr/>
          <a:lstStyle/>
          <a:p>
            <a:fld id="{7587BC02-64C2-BC49-AE0B-D78BD6311C09}" type="slidenum">
              <a:rPr lang="es-ES_tradnl" smtClean="0"/>
              <a:t>‹#›</a:t>
            </a:fld>
            <a:endParaRPr lang="es-ES_tradnl"/>
          </a:p>
        </p:txBody>
      </p:sp>
    </p:spTree>
    <p:extLst>
      <p:ext uri="{BB962C8B-B14F-4D97-AF65-F5344CB8AC3E}">
        <p14:creationId xmlns:p14="http://schemas.microsoft.com/office/powerpoint/2010/main" val="1943997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B18D1-0A8B-F1BD-D140-842127341C05}"/>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CD4DDA78-4AE6-B615-A352-D5DD5B5A4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0EA8A02F-D844-F742-5C50-5E4911E50A7F}"/>
              </a:ext>
            </a:extLst>
          </p:cNvPr>
          <p:cNvSpPr>
            <a:spLocks noGrp="1"/>
          </p:cNvSpPr>
          <p:nvPr>
            <p:ph type="dt" sz="half" idx="10"/>
          </p:nvPr>
        </p:nvSpPr>
        <p:spPr/>
        <p:txBody>
          <a:bodyPr/>
          <a:lstStyle/>
          <a:p>
            <a:fld id="{B45162E1-FD9B-9B48-996F-7BD08D3F7B63}" type="datetimeFigureOut">
              <a:rPr lang="es-ES_tradnl" smtClean="0"/>
              <a:t>4/11/25</a:t>
            </a:fld>
            <a:endParaRPr lang="es-ES_tradnl"/>
          </a:p>
        </p:txBody>
      </p:sp>
      <p:sp>
        <p:nvSpPr>
          <p:cNvPr id="5" name="Footer Placeholder 4">
            <a:extLst>
              <a:ext uri="{FF2B5EF4-FFF2-40B4-BE49-F238E27FC236}">
                <a16:creationId xmlns:a16="http://schemas.microsoft.com/office/drawing/2014/main" id="{1DFE5E32-C91F-B71A-21FA-CA2B6635994E}"/>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2D7B0938-15A5-F648-CCE9-E0A4943E3FEF}"/>
              </a:ext>
            </a:extLst>
          </p:cNvPr>
          <p:cNvSpPr>
            <a:spLocks noGrp="1"/>
          </p:cNvSpPr>
          <p:nvPr>
            <p:ph type="sldNum" sz="quarter" idx="12"/>
          </p:nvPr>
        </p:nvSpPr>
        <p:spPr/>
        <p:txBody>
          <a:bodyPr/>
          <a:lstStyle/>
          <a:p>
            <a:fld id="{7587BC02-64C2-BC49-AE0B-D78BD6311C09}" type="slidenum">
              <a:rPr lang="es-ES_tradnl" smtClean="0"/>
              <a:t>‹#›</a:t>
            </a:fld>
            <a:endParaRPr lang="es-ES_tradnl"/>
          </a:p>
        </p:txBody>
      </p:sp>
    </p:spTree>
    <p:extLst>
      <p:ext uri="{BB962C8B-B14F-4D97-AF65-F5344CB8AC3E}">
        <p14:creationId xmlns:p14="http://schemas.microsoft.com/office/powerpoint/2010/main" val="890313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91AC8-1F40-F504-3E45-8902DF3D23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6F8BD704-DC8E-2F9B-0A86-6748D32FB79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A36D0B-B2A5-924E-3829-D4860761CE8D}"/>
              </a:ext>
            </a:extLst>
          </p:cNvPr>
          <p:cNvSpPr>
            <a:spLocks noGrp="1"/>
          </p:cNvSpPr>
          <p:nvPr>
            <p:ph type="dt" sz="half" idx="10"/>
          </p:nvPr>
        </p:nvSpPr>
        <p:spPr/>
        <p:txBody>
          <a:bodyPr/>
          <a:lstStyle/>
          <a:p>
            <a:fld id="{B45162E1-FD9B-9B48-996F-7BD08D3F7B63}" type="datetimeFigureOut">
              <a:rPr lang="es-ES_tradnl" smtClean="0"/>
              <a:t>4/11/25</a:t>
            </a:fld>
            <a:endParaRPr lang="es-ES_tradnl"/>
          </a:p>
        </p:txBody>
      </p:sp>
      <p:sp>
        <p:nvSpPr>
          <p:cNvPr id="5" name="Footer Placeholder 4">
            <a:extLst>
              <a:ext uri="{FF2B5EF4-FFF2-40B4-BE49-F238E27FC236}">
                <a16:creationId xmlns:a16="http://schemas.microsoft.com/office/drawing/2014/main" id="{2E2B545B-F431-526F-7314-611136DEBEB8}"/>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CD5A70EF-1E0C-A266-E159-A2489E7B7146}"/>
              </a:ext>
            </a:extLst>
          </p:cNvPr>
          <p:cNvSpPr>
            <a:spLocks noGrp="1"/>
          </p:cNvSpPr>
          <p:nvPr>
            <p:ph type="sldNum" sz="quarter" idx="12"/>
          </p:nvPr>
        </p:nvSpPr>
        <p:spPr/>
        <p:txBody>
          <a:bodyPr/>
          <a:lstStyle/>
          <a:p>
            <a:fld id="{7587BC02-64C2-BC49-AE0B-D78BD6311C09}" type="slidenum">
              <a:rPr lang="es-ES_tradnl" smtClean="0"/>
              <a:t>‹#›</a:t>
            </a:fld>
            <a:endParaRPr lang="es-ES_tradnl"/>
          </a:p>
        </p:txBody>
      </p:sp>
    </p:spTree>
    <p:extLst>
      <p:ext uri="{BB962C8B-B14F-4D97-AF65-F5344CB8AC3E}">
        <p14:creationId xmlns:p14="http://schemas.microsoft.com/office/powerpoint/2010/main" val="1639482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AD985-4B1F-FF79-808C-CDED8E3C875B}"/>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F12FCAB0-76CE-6630-5527-2D9EB8B2B6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Content Placeholder 3">
            <a:extLst>
              <a:ext uri="{FF2B5EF4-FFF2-40B4-BE49-F238E27FC236}">
                <a16:creationId xmlns:a16="http://schemas.microsoft.com/office/drawing/2014/main" id="{2CF00618-209C-B2A3-BE09-40E896AC7A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Date Placeholder 4">
            <a:extLst>
              <a:ext uri="{FF2B5EF4-FFF2-40B4-BE49-F238E27FC236}">
                <a16:creationId xmlns:a16="http://schemas.microsoft.com/office/drawing/2014/main" id="{D7E12A7A-4EDB-8E16-02F5-4069C8EB99F9}"/>
              </a:ext>
            </a:extLst>
          </p:cNvPr>
          <p:cNvSpPr>
            <a:spLocks noGrp="1"/>
          </p:cNvSpPr>
          <p:nvPr>
            <p:ph type="dt" sz="half" idx="10"/>
          </p:nvPr>
        </p:nvSpPr>
        <p:spPr/>
        <p:txBody>
          <a:bodyPr/>
          <a:lstStyle/>
          <a:p>
            <a:fld id="{B45162E1-FD9B-9B48-996F-7BD08D3F7B63}" type="datetimeFigureOut">
              <a:rPr lang="es-ES_tradnl" smtClean="0"/>
              <a:t>4/11/25</a:t>
            </a:fld>
            <a:endParaRPr lang="es-ES_tradnl"/>
          </a:p>
        </p:txBody>
      </p:sp>
      <p:sp>
        <p:nvSpPr>
          <p:cNvPr id="6" name="Footer Placeholder 5">
            <a:extLst>
              <a:ext uri="{FF2B5EF4-FFF2-40B4-BE49-F238E27FC236}">
                <a16:creationId xmlns:a16="http://schemas.microsoft.com/office/drawing/2014/main" id="{E1A22400-4DEA-2172-38A5-95C9A8D11105}"/>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2A400120-978E-326E-4768-D176A1B97D5B}"/>
              </a:ext>
            </a:extLst>
          </p:cNvPr>
          <p:cNvSpPr>
            <a:spLocks noGrp="1"/>
          </p:cNvSpPr>
          <p:nvPr>
            <p:ph type="sldNum" sz="quarter" idx="12"/>
          </p:nvPr>
        </p:nvSpPr>
        <p:spPr/>
        <p:txBody>
          <a:bodyPr/>
          <a:lstStyle/>
          <a:p>
            <a:fld id="{7587BC02-64C2-BC49-AE0B-D78BD6311C09}" type="slidenum">
              <a:rPr lang="es-ES_tradnl" smtClean="0"/>
              <a:t>‹#›</a:t>
            </a:fld>
            <a:endParaRPr lang="es-ES_tradnl"/>
          </a:p>
        </p:txBody>
      </p:sp>
    </p:spTree>
    <p:extLst>
      <p:ext uri="{BB962C8B-B14F-4D97-AF65-F5344CB8AC3E}">
        <p14:creationId xmlns:p14="http://schemas.microsoft.com/office/powerpoint/2010/main" val="1395139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F74E8-8352-B59C-4C53-89C295D75A5B}"/>
              </a:ext>
            </a:extLst>
          </p:cNvPr>
          <p:cNvSpPr>
            <a:spLocks noGrp="1"/>
          </p:cNvSpPr>
          <p:nvPr>
            <p:ph type="title"/>
          </p:nvPr>
        </p:nvSpPr>
        <p:spPr>
          <a:xfrm>
            <a:off x="839788" y="365125"/>
            <a:ext cx="10515600" cy="1325563"/>
          </a:xfrm>
        </p:spPr>
        <p:txBody>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6AF9B767-B009-2394-45C8-C36F9B57FF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50CA67-289F-357C-483E-E62B9969C8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Text Placeholder 4">
            <a:extLst>
              <a:ext uri="{FF2B5EF4-FFF2-40B4-BE49-F238E27FC236}">
                <a16:creationId xmlns:a16="http://schemas.microsoft.com/office/drawing/2014/main" id="{187B74CD-3EC6-21C5-0AEF-F2346AA341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373305-6C89-2620-6FFD-0B12B4ED3B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7" name="Date Placeholder 6">
            <a:extLst>
              <a:ext uri="{FF2B5EF4-FFF2-40B4-BE49-F238E27FC236}">
                <a16:creationId xmlns:a16="http://schemas.microsoft.com/office/drawing/2014/main" id="{CC27D88D-AA5C-B2D9-7DF0-54CE425F3DE2}"/>
              </a:ext>
            </a:extLst>
          </p:cNvPr>
          <p:cNvSpPr>
            <a:spLocks noGrp="1"/>
          </p:cNvSpPr>
          <p:nvPr>
            <p:ph type="dt" sz="half" idx="10"/>
          </p:nvPr>
        </p:nvSpPr>
        <p:spPr/>
        <p:txBody>
          <a:bodyPr/>
          <a:lstStyle/>
          <a:p>
            <a:fld id="{B45162E1-FD9B-9B48-996F-7BD08D3F7B63}" type="datetimeFigureOut">
              <a:rPr lang="es-ES_tradnl" smtClean="0"/>
              <a:t>4/11/25</a:t>
            </a:fld>
            <a:endParaRPr lang="es-ES_tradnl"/>
          </a:p>
        </p:txBody>
      </p:sp>
      <p:sp>
        <p:nvSpPr>
          <p:cNvPr id="8" name="Footer Placeholder 7">
            <a:extLst>
              <a:ext uri="{FF2B5EF4-FFF2-40B4-BE49-F238E27FC236}">
                <a16:creationId xmlns:a16="http://schemas.microsoft.com/office/drawing/2014/main" id="{4F36BD9A-B326-C036-50BF-F9C58F0C2433}"/>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F7783B2B-2CB2-1E7E-86F4-E147997FB675}"/>
              </a:ext>
            </a:extLst>
          </p:cNvPr>
          <p:cNvSpPr>
            <a:spLocks noGrp="1"/>
          </p:cNvSpPr>
          <p:nvPr>
            <p:ph type="sldNum" sz="quarter" idx="12"/>
          </p:nvPr>
        </p:nvSpPr>
        <p:spPr/>
        <p:txBody>
          <a:bodyPr/>
          <a:lstStyle/>
          <a:p>
            <a:fld id="{7587BC02-64C2-BC49-AE0B-D78BD6311C09}" type="slidenum">
              <a:rPr lang="es-ES_tradnl" smtClean="0"/>
              <a:t>‹#›</a:t>
            </a:fld>
            <a:endParaRPr lang="es-ES_tradnl"/>
          </a:p>
        </p:txBody>
      </p:sp>
    </p:spTree>
    <p:extLst>
      <p:ext uri="{BB962C8B-B14F-4D97-AF65-F5344CB8AC3E}">
        <p14:creationId xmlns:p14="http://schemas.microsoft.com/office/powerpoint/2010/main" val="3223239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139D-37D2-DBC5-B59A-0A0B5BBFA4A9}"/>
              </a:ext>
            </a:extLst>
          </p:cNvPr>
          <p:cNvSpPr>
            <a:spLocks noGrp="1"/>
          </p:cNvSpPr>
          <p:nvPr>
            <p:ph type="title"/>
          </p:nvPr>
        </p:nvSpPr>
        <p:spPr/>
        <p:txBody>
          <a:bodyPr/>
          <a:lstStyle/>
          <a:p>
            <a:r>
              <a:rPr lang="en-US"/>
              <a:t>Click to edit Master title style</a:t>
            </a:r>
            <a:endParaRPr lang="es-ES_tradnl"/>
          </a:p>
        </p:txBody>
      </p:sp>
      <p:sp>
        <p:nvSpPr>
          <p:cNvPr id="3" name="Date Placeholder 2">
            <a:extLst>
              <a:ext uri="{FF2B5EF4-FFF2-40B4-BE49-F238E27FC236}">
                <a16:creationId xmlns:a16="http://schemas.microsoft.com/office/drawing/2014/main" id="{C76BBE91-99C9-D48B-C53A-D8E830530376}"/>
              </a:ext>
            </a:extLst>
          </p:cNvPr>
          <p:cNvSpPr>
            <a:spLocks noGrp="1"/>
          </p:cNvSpPr>
          <p:nvPr>
            <p:ph type="dt" sz="half" idx="10"/>
          </p:nvPr>
        </p:nvSpPr>
        <p:spPr/>
        <p:txBody>
          <a:bodyPr/>
          <a:lstStyle/>
          <a:p>
            <a:fld id="{B45162E1-FD9B-9B48-996F-7BD08D3F7B63}" type="datetimeFigureOut">
              <a:rPr lang="es-ES_tradnl" smtClean="0"/>
              <a:t>4/11/25</a:t>
            </a:fld>
            <a:endParaRPr lang="es-ES_tradnl"/>
          </a:p>
        </p:txBody>
      </p:sp>
      <p:sp>
        <p:nvSpPr>
          <p:cNvPr id="4" name="Footer Placeholder 3">
            <a:extLst>
              <a:ext uri="{FF2B5EF4-FFF2-40B4-BE49-F238E27FC236}">
                <a16:creationId xmlns:a16="http://schemas.microsoft.com/office/drawing/2014/main" id="{A3C298C5-3380-CBD5-5219-1BC54FD744FC}"/>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D89199EA-976B-1F2D-A2CC-BE6DB8846F0F}"/>
              </a:ext>
            </a:extLst>
          </p:cNvPr>
          <p:cNvSpPr>
            <a:spLocks noGrp="1"/>
          </p:cNvSpPr>
          <p:nvPr>
            <p:ph type="sldNum" sz="quarter" idx="12"/>
          </p:nvPr>
        </p:nvSpPr>
        <p:spPr/>
        <p:txBody>
          <a:bodyPr/>
          <a:lstStyle/>
          <a:p>
            <a:fld id="{7587BC02-64C2-BC49-AE0B-D78BD6311C09}" type="slidenum">
              <a:rPr lang="es-ES_tradnl" smtClean="0"/>
              <a:t>‹#›</a:t>
            </a:fld>
            <a:endParaRPr lang="es-ES_tradnl"/>
          </a:p>
        </p:txBody>
      </p:sp>
    </p:spTree>
    <p:extLst>
      <p:ext uri="{BB962C8B-B14F-4D97-AF65-F5344CB8AC3E}">
        <p14:creationId xmlns:p14="http://schemas.microsoft.com/office/powerpoint/2010/main" val="3946327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D84E31-8E00-3478-64EC-54D049D6A269}"/>
              </a:ext>
            </a:extLst>
          </p:cNvPr>
          <p:cNvSpPr>
            <a:spLocks noGrp="1"/>
          </p:cNvSpPr>
          <p:nvPr>
            <p:ph type="dt" sz="half" idx="10"/>
          </p:nvPr>
        </p:nvSpPr>
        <p:spPr/>
        <p:txBody>
          <a:bodyPr/>
          <a:lstStyle/>
          <a:p>
            <a:fld id="{B45162E1-FD9B-9B48-996F-7BD08D3F7B63}" type="datetimeFigureOut">
              <a:rPr lang="es-ES_tradnl" smtClean="0"/>
              <a:t>4/11/25</a:t>
            </a:fld>
            <a:endParaRPr lang="es-ES_tradnl"/>
          </a:p>
        </p:txBody>
      </p:sp>
      <p:sp>
        <p:nvSpPr>
          <p:cNvPr id="3" name="Footer Placeholder 2">
            <a:extLst>
              <a:ext uri="{FF2B5EF4-FFF2-40B4-BE49-F238E27FC236}">
                <a16:creationId xmlns:a16="http://schemas.microsoft.com/office/drawing/2014/main" id="{EDBB96B0-0CE2-59FD-A2E5-DC9261478BE4}"/>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370DBC22-2C97-56E3-8D43-90187ABC0D04}"/>
              </a:ext>
            </a:extLst>
          </p:cNvPr>
          <p:cNvSpPr>
            <a:spLocks noGrp="1"/>
          </p:cNvSpPr>
          <p:nvPr>
            <p:ph type="sldNum" sz="quarter" idx="12"/>
          </p:nvPr>
        </p:nvSpPr>
        <p:spPr/>
        <p:txBody>
          <a:bodyPr/>
          <a:lstStyle/>
          <a:p>
            <a:fld id="{7587BC02-64C2-BC49-AE0B-D78BD6311C09}" type="slidenum">
              <a:rPr lang="es-ES_tradnl" smtClean="0"/>
              <a:t>‹#›</a:t>
            </a:fld>
            <a:endParaRPr lang="es-ES_tradnl"/>
          </a:p>
        </p:txBody>
      </p:sp>
    </p:spTree>
    <p:extLst>
      <p:ext uri="{BB962C8B-B14F-4D97-AF65-F5344CB8AC3E}">
        <p14:creationId xmlns:p14="http://schemas.microsoft.com/office/powerpoint/2010/main" val="188464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E00F-736B-2F5D-F627-4D90E46FE9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7B768C8D-BD0C-E121-CF0A-07BA7C64DB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Text Placeholder 3">
            <a:extLst>
              <a:ext uri="{FF2B5EF4-FFF2-40B4-BE49-F238E27FC236}">
                <a16:creationId xmlns:a16="http://schemas.microsoft.com/office/drawing/2014/main" id="{B93D2B6B-5C5E-4FD6-BE44-9A26AA5D2E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798E98-C1C3-9331-3AB0-A5C78D858002}"/>
              </a:ext>
            </a:extLst>
          </p:cNvPr>
          <p:cNvSpPr>
            <a:spLocks noGrp="1"/>
          </p:cNvSpPr>
          <p:nvPr>
            <p:ph type="dt" sz="half" idx="10"/>
          </p:nvPr>
        </p:nvSpPr>
        <p:spPr/>
        <p:txBody>
          <a:bodyPr/>
          <a:lstStyle/>
          <a:p>
            <a:fld id="{B45162E1-FD9B-9B48-996F-7BD08D3F7B63}" type="datetimeFigureOut">
              <a:rPr lang="es-ES_tradnl" smtClean="0"/>
              <a:t>4/11/25</a:t>
            </a:fld>
            <a:endParaRPr lang="es-ES_tradnl"/>
          </a:p>
        </p:txBody>
      </p:sp>
      <p:sp>
        <p:nvSpPr>
          <p:cNvPr id="6" name="Footer Placeholder 5">
            <a:extLst>
              <a:ext uri="{FF2B5EF4-FFF2-40B4-BE49-F238E27FC236}">
                <a16:creationId xmlns:a16="http://schemas.microsoft.com/office/drawing/2014/main" id="{68270148-3193-8012-5280-E1CB51C266D5}"/>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044EC95D-67E7-4603-CAF1-08FFF2399551}"/>
              </a:ext>
            </a:extLst>
          </p:cNvPr>
          <p:cNvSpPr>
            <a:spLocks noGrp="1"/>
          </p:cNvSpPr>
          <p:nvPr>
            <p:ph type="sldNum" sz="quarter" idx="12"/>
          </p:nvPr>
        </p:nvSpPr>
        <p:spPr/>
        <p:txBody>
          <a:bodyPr/>
          <a:lstStyle/>
          <a:p>
            <a:fld id="{7587BC02-64C2-BC49-AE0B-D78BD6311C09}" type="slidenum">
              <a:rPr lang="es-ES_tradnl" smtClean="0"/>
              <a:t>‹#›</a:t>
            </a:fld>
            <a:endParaRPr lang="es-ES_tradnl"/>
          </a:p>
        </p:txBody>
      </p:sp>
    </p:spTree>
    <p:extLst>
      <p:ext uri="{BB962C8B-B14F-4D97-AF65-F5344CB8AC3E}">
        <p14:creationId xmlns:p14="http://schemas.microsoft.com/office/powerpoint/2010/main" val="280499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4F7C3-2EE5-C387-B8CB-4E7E65E83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Picture Placeholder 2">
            <a:extLst>
              <a:ext uri="{FF2B5EF4-FFF2-40B4-BE49-F238E27FC236}">
                <a16:creationId xmlns:a16="http://schemas.microsoft.com/office/drawing/2014/main" id="{BA56F7B5-0941-52FD-B484-21AF3305F7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1A5779C7-22CE-4B52-9FA7-56C418F03E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6C9F74-A89C-BFE1-EA65-7CA878CE5E58}"/>
              </a:ext>
            </a:extLst>
          </p:cNvPr>
          <p:cNvSpPr>
            <a:spLocks noGrp="1"/>
          </p:cNvSpPr>
          <p:nvPr>
            <p:ph type="dt" sz="half" idx="10"/>
          </p:nvPr>
        </p:nvSpPr>
        <p:spPr/>
        <p:txBody>
          <a:bodyPr/>
          <a:lstStyle/>
          <a:p>
            <a:fld id="{B45162E1-FD9B-9B48-996F-7BD08D3F7B63}" type="datetimeFigureOut">
              <a:rPr lang="es-ES_tradnl" smtClean="0"/>
              <a:t>4/11/25</a:t>
            </a:fld>
            <a:endParaRPr lang="es-ES_tradnl"/>
          </a:p>
        </p:txBody>
      </p:sp>
      <p:sp>
        <p:nvSpPr>
          <p:cNvPr id="6" name="Footer Placeholder 5">
            <a:extLst>
              <a:ext uri="{FF2B5EF4-FFF2-40B4-BE49-F238E27FC236}">
                <a16:creationId xmlns:a16="http://schemas.microsoft.com/office/drawing/2014/main" id="{73A80810-5273-2EA7-AA7A-82915174B0FA}"/>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101937EA-2142-69ED-3E01-D48B38B472BF}"/>
              </a:ext>
            </a:extLst>
          </p:cNvPr>
          <p:cNvSpPr>
            <a:spLocks noGrp="1"/>
          </p:cNvSpPr>
          <p:nvPr>
            <p:ph type="sldNum" sz="quarter" idx="12"/>
          </p:nvPr>
        </p:nvSpPr>
        <p:spPr/>
        <p:txBody>
          <a:bodyPr/>
          <a:lstStyle/>
          <a:p>
            <a:fld id="{7587BC02-64C2-BC49-AE0B-D78BD6311C09}" type="slidenum">
              <a:rPr lang="es-ES_tradnl" smtClean="0"/>
              <a:t>‹#›</a:t>
            </a:fld>
            <a:endParaRPr lang="es-ES_tradnl"/>
          </a:p>
        </p:txBody>
      </p:sp>
    </p:spTree>
    <p:extLst>
      <p:ext uri="{BB962C8B-B14F-4D97-AF65-F5344CB8AC3E}">
        <p14:creationId xmlns:p14="http://schemas.microsoft.com/office/powerpoint/2010/main" val="720449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1E4085-8898-C0DA-E8CB-116293A410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06E38A7A-2953-117B-B752-EDC0421C2B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6C15587D-9DEC-D94F-9ECE-4AB377819A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45162E1-FD9B-9B48-996F-7BD08D3F7B63}" type="datetimeFigureOut">
              <a:rPr lang="es-ES_tradnl" smtClean="0"/>
              <a:t>4/11/25</a:t>
            </a:fld>
            <a:endParaRPr lang="es-ES_tradnl"/>
          </a:p>
        </p:txBody>
      </p:sp>
      <p:sp>
        <p:nvSpPr>
          <p:cNvPr id="5" name="Footer Placeholder 4">
            <a:extLst>
              <a:ext uri="{FF2B5EF4-FFF2-40B4-BE49-F238E27FC236}">
                <a16:creationId xmlns:a16="http://schemas.microsoft.com/office/drawing/2014/main" id="{506C2860-BE42-5C91-3C0D-3DE9D95739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_tradnl"/>
          </a:p>
        </p:txBody>
      </p:sp>
      <p:sp>
        <p:nvSpPr>
          <p:cNvPr id="6" name="Slide Number Placeholder 5">
            <a:extLst>
              <a:ext uri="{FF2B5EF4-FFF2-40B4-BE49-F238E27FC236}">
                <a16:creationId xmlns:a16="http://schemas.microsoft.com/office/drawing/2014/main" id="{EE33C421-8AB0-CCA7-6B63-CAF5507D51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587BC02-64C2-BC49-AE0B-D78BD6311C09}" type="slidenum">
              <a:rPr lang="es-ES_tradnl" smtClean="0"/>
              <a:t>‹#›</a:t>
            </a:fld>
            <a:endParaRPr lang="es-ES_tradnl"/>
          </a:p>
        </p:txBody>
      </p:sp>
    </p:spTree>
    <p:extLst>
      <p:ext uri="{BB962C8B-B14F-4D97-AF65-F5344CB8AC3E}">
        <p14:creationId xmlns:p14="http://schemas.microsoft.com/office/powerpoint/2010/main" val="4024515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5.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13.png"/><Relationship Id="rId17" Type="http://schemas.openxmlformats.org/officeDocument/2006/relationships/image" Target="../media/image16.png"/><Relationship Id="rId2" Type="http://schemas.openxmlformats.org/officeDocument/2006/relationships/image" Target="../media/image7.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2.png"/><Relationship Id="rId5" Type="http://schemas.microsoft.com/office/2007/relationships/hdphoto" Target="../media/hdphoto2.wdp"/><Relationship Id="rId15" Type="http://schemas.microsoft.com/office/2007/relationships/hdphoto" Target="../media/hdphoto6.wdp"/><Relationship Id="rId10" Type="http://schemas.openxmlformats.org/officeDocument/2006/relationships/image" Target="../media/image11.png"/><Relationship Id="rId4" Type="http://schemas.openxmlformats.org/officeDocument/2006/relationships/image" Target="../media/image8.png"/><Relationship Id="rId9" Type="http://schemas.microsoft.com/office/2007/relationships/hdphoto" Target="../media/hdphoto4.wdp"/><Relationship Id="rId1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1C04-B18F-F451-EFC2-A3FF338E5194}"/>
              </a:ext>
            </a:extLst>
          </p:cNvPr>
          <p:cNvSpPr>
            <a:spLocks noGrp="1"/>
          </p:cNvSpPr>
          <p:nvPr>
            <p:ph type="ctrTitle"/>
          </p:nvPr>
        </p:nvSpPr>
        <p:spPr/>
        <p:txBody>
          <a:bodyPr/>
          <a:lstStyle/>
          <a:p>
            <a:endParaRPr lang="es-ES_tradnl"/>
          </a:p>
        </p:txBody>
      </p:sp>
      <p:sp>
        <p:nvSpPr>
          <p:cNvPr id="3" name="Subtitle 2">
            <a:extLst>
              <a:ext uri="{FF2B5EF4-FFF2-40B4-BE49-F238E27FC236}">
                <a16:creationId xmlns:a16="http://schemas.microsoft.com/office/drawing/2014/main" id="{813BC7E6-20B3-6665-9CCD-64282D973A5D}"/>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36219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F7D8-7AA2-6392-0398-84A5DF0562C6}"/>
              </a:ext>
            </a:extLst>
          </p:cNvPr>
          <p:cNvSpPr>
            <a:spLocks noGrp="1"/>
          </p:cNvSpPr>
          <p:nvPr>
            <p:ph type="title"/>
          </p:nvPr>
        </p:nvSpPr>
        <p:spPr/>
        <p:txBody>
          <a:bodyPr/>
          <a:lstStyle/>
          <a:p>
            <a:endParaRPr lang="es-ES_tradnl"/>
          </a:p>
        </p:txBody>
      </p:sp>
      <p:sp>
        <p:nvSpPr>
          <p:cNvPr id="3" name="Content Placeholder 2">
            <a:extLst>
              <a:ext uri="{FF2B5EF4-FFF2-40B4-BE49-F238E27FC236}">
                <a16:creationId xmlns:a16="http://schemas.microsoft.com/office/drawing/2014/main" id="{BB682465-4E5F-205F-FA0E-CABD791BAD8A}"/>
              </a:ext>
            </a:extLst>
          </p:cNvPr>
          <p:cNvSpPr>
            <a:spLocks noGrp="1"/>
          </p:cNvSpPr>
          <p:nvPr>
            <p:ph idx="1"/>
          </p:nvPr>
        </p:nvSpPr>
        <p:spPr/>
        <p:txBody>
          <a:bodyPr/>
          <a:lstStyle/>
          <a:p>
            <a:endParaRPr lang="es-ES_tradnl"/>
          </a:p>
        </p:txBody>
      </p:sp>
      <p:pic>
        <p:nvPicPr>
          <p:cNvPr id="7170" name="Picture 2" descr="Graphical summary of eDNA metabarcoding methods used in the Ports Complex pilot study.">
            <a:extLst>
              <a:ext uri="{FF2B5EF4-FFF2-40B4-BE49-F238E27FC236}">
                <a16:creationId xmlns:a16="http://schemas.microsoft.com/office/drawing/2014/main" id="{A607CC04-05E4-7E6B-E4F1-603629151E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33" y="597448"/>
            <a:ext cx="6225822" cy="55202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39ADEF-46CB-3494-8630-D3CB100CABD9}"/>
              </a:ext>
            </a:extLst>
          </p:cNvPr>
          <p:cNvSpPr txBox="1"/>
          <p:nvPr/>
        </p:nvSpPr>
        <p:spPr>
          <a:xfrm>
            <a:off x="698395" y="6347114"/>
            <a:ext cx="1765676" cy="369332"/>
          </a:xfrm>
          <a:prstGeom prst="rect">
            <a:avLst/>
          </a:prstGeom>
          <a:noFill/>
        </p:spPr>
        <p:txBody>
          <a:bodyPr wrap="none" rtlCol="0">
            <a:spAutoFit/>
          </a:bodyPr>
          <a:lstStyle/>
          <a:p>
            <a:r>
              <a:rPr lang="es-ES_tradnl" dirty="0"/>
              <a:t>Gold et al. 2022</a:t>
            </a:r>
          </a:p>
        </p:txBody>
      </p:sp>
      <p:sp>
        <p:nvSpPr>
          <p:cNvPr id="5" name="Slide Number Placeholder 1">
            <a:extLst>
              <a:ext uri="{FF2B5EF4-FFF2-40B4-BE49-F238E27FC236}">
                <a16:creationId xmlns:a16="http://schemas.microsoft.com/office/drawing/2014/main" id="{E254A822-9786-C472-973D-0CDF22A594DF}"/>
              </a:ext>
            </a:extLst>
          </p:cNvPr>
          <p:cNvSpPr txBox="1">
            <a:spLocks/>
          </p:cNvSpPr>
          <p:nvPr/>
        </p:nvSpPr>
        <p:spPr>
          <a:xfrm>
            <a:off x="8848565" y="633294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825"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8E5F58A-7AAB-4064-8005-0E764A4DD294}" type="slidenum">
              <a:rPr lang="es-MX" sz="1200" smtClean="0">
                <a:solidFill>
                  <a:schemeClr val="tx1"/>
                </a:solidFill>
                <a:latin typeface="Franklin Gothic Book" panose="020B0503020102020204" pitchFamily="34" charset="0"/>
              </a:rPr>
              <a:pPr/>
              <a:t>10</a:t>
            </a:fld>
            <a:endParaRPr lang="es-MX" sz="1200">
              <a:solidFill>
                <a:schemeClr val="tx1"/>
              </a:solidFill>
              <a:latin typeface="Franklin Gothic Book" panose="020B0503020102020204" pitchFamily="34" charset="0"/>
            </a:endParaRPr>
          </a:p>
        </p:txBody>
      </p:sp>
    </p:spTree>
    <p:extLst>
      <p:ext uri="{BB962C8B-B14F-4D97-AF65-F5344CB8AC3E}">
        <p14:creationId xmlns:p14="http://schemas.microsoft.com/office/powerpoint/2010/main" val="2205451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5EB22E-E1C7-9447-367C-823BBD8EA215}"/>
              </a:ext>
            </a:extLst>
          </p:cNvPr>
          <p:cNvPicPr>
            <a:picLocks noChangeAspect="1"/>
          </p:cNvPicPr>
          <p:nvPr/>
        </p:nvPicPr>
        <p:blipFill>
          <a:blip r:embed="rId2"/>
          <a:stretch>
            <a:fillRect/>
          </a:stretch>
        </p:blipFill>
        <p:spPr>
          <a:xfrm>
            <a:off x="118280" y="1256714"/>
            <a:ext cx="11955439" cy="5089371"/>
          </a:xfrm>
          <a:prstGeom prst="rect">
            <a:avLst/>
          </a:prstGeom>
        </p:spPr>
      </p:pic>
      <p:sp>
        <p:nvSpPr>
          <p:cNvPr id="3" name="TextBox 8">
            <a:extLst>
              <a:ext uri="{FF2B5EF4-FFF2-40B4-BE49-F238E27FC236}">
                <a16:creationId xmlns:a16="http://schemas.microsoft.com/office/drawing/2014/main" id="{E0BD2242-C397-BFFC-F7B0-0F4B78EBA3BE}"/>
              </a:ext>
            </a:extLst>
          </p:cNvPr>
          <p:cNvSpPr txBox="1"/>
          <p:nvPr/>
        </p:nvSpPr>
        <p:spPr>
          <a:xfrm>
            <a:off x="1264962" y="511915"/>
            <a:ext cx="9339346" cy="498598"/>
          </a:xfrm>
          <a:prstGeom prst="rect">
            <a:avLst/>
          </a:prstGeom>
        </p:spPr>
        <p:txBody>
          <a:bodyPr lIns="0" tIns="0" rIns="0" bIns="0" rtlCol="0" anchor="t">
            <a:spAutoFit/>
          </a:bodyPr>
          <a:lstStyle/>
          <a:p>
            <a:pPr marL="0" marR="0" lvl="0" indent="0" defTabSz="685800" fontAlgn="auto">
              <a:lnSpc>
                <a:spcPct val="90000"/>
              </a:lnSpc>
              <a:spcBef>
                <a:spcPct val="0"/>
              </a:spcBef>
              <a:spcAft>
                <a:spcPts val="0"/>
              </a:spcAft>
              <a:buClrTx/>
              <a:buSzTx/>
              <a:tabLst/>
              <a:defRPr/>
            </a:pPr>
            <a:r>
              <a:rPr lang="es-ES_tradnl" sz="3600" b="1" dirty="0">
                <a:latin typeface="+mj-lt"/>
                <a:ea typeface="+mj-ea"/>
                <a:cs typeface="+mj-cs"/>
                <a:sym typeface="Anton"/>
              </a:rPr>
              <a:t>Flujo de trabajo general</a:t>
            </a:r>
          </a:p>
        </p:txBody>
      </p:sp>
      <p:sp>
        <p:nvSpPr>
          <p:cNvPr id="6" name="Slide Number Placeholder 1">
            <a:extLst>
              <a:ext uri="{FF2B5EF4-FFF2-40B4-BE49-F238E27FC236}">
                <a16:creationId xmlns:a16="http://schemas.microsoft.com/office/drawing/2014/main" id="{8224733C-5BEB-0C27-0D55-0AE5DA5763C8}"/>
              </a:ext>
            </a:extLst>
          </p:cNvPr>
          <p:cNvSpPr txBox="1">
            <a:spLocks/>
          </p:cNvSpPr>
          <p:nvPr/>
        </p:nvSpPr>
        <p:spPr>
          <a:xfrm>
            <a:off x="8848565" y="633294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825"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8E5F58A-7AAB-4064-8005-0E764A4DD294}" type="slidenum">
              <a:rPr lang="es-MX" sz="1200" smtClean="0">
                <a:solidFill>
                  <a:schemeClr val="tx1"/>
                </a:solidFill>
                <a:latin typeface="Franklin Gothic Book" panose="020B0503020102020204" pitchFamily="34" charset="0"/>
              </a:rPr>
              <a:pPr/>
              <a:t>11</a:t>
            </a:fld>
            <a:endParaRPr lang="es-MX" sz="1200">
              <a:solidFill>
                <a:schemeClr val="tx1"/>
              </a:solidFill>
              <a:latin typeface="Franklin Gothic Book" panose="020B0503020102020204" pitchFamily="34" charset="0"/>
            </a:endParaRPr>
          </a:p>
        </p:txBody>
      </p:sp>
    </p:spTree>
    <p:extLst>
      <p:ext uri="{BB962C8B-B14F-4D97-AF65-F5344CB8AC3E}">
        <p14:creationId xmlns:p14="http://schemas.microsoft.com/office/powerpoint/2010/main" val="1143431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9">
          <a:extLst>
            <a:ext uri="{FF2B5EF4-FFF2-40B4-BE49-F238E27FC236}">
              <a16:creationId xmlns:a16="http://schemas.microsoft.com/office/drawing/2014/main" id="{4B1BE790-F4E4-B48C-8646-873C214B76E7}"/>
            </a:ext>
          </a:extLst>
        </p:cNvPr>
        <p:cNvGrpSpPr/>
        <p:nvPr/>
      </p:nvGrpSpPr>
      <p:grpSpPr>
        <a:xfrm>
          <a:off x="0" y="0"/>
          <a:ext cx="0" cy="0"/>
          <a:chOff x="0" y="0"/>
          <a:chExt cx="0" cy="0"/>
        </a:xfrm>
      </p:grpSpPr>
      <p:pic>
        <p:nvPicPr>
          <p:cNvPr id="5" name="Picture 4" descr="A diagram of a type of information&#10;&#10;AI-generated content may be incorrect.">
            <a:extLst>
              <a:ext uri="{FF2B5EF4-FFF2-40B4-BE49-F238E27FC236}">
                <a16:creationId xmlns:a16="http://schemas.microsoft.com/office/drawing/2014/main" id="{B71F159E-8D5B-F316-6C40-655E9B5DD1C9}"/>
              </a:ext>
            </a:extLst>
          </p:cNvPr>
          <p:cNvPicPr>
            <a:picLocks noChangeAspect="1"/>
          </p:cNvPicPr>
          <p:nvPr/>
        </p:nvPicPr>
        <p:blipFill>
          <a:blip r:embed="rId3"/>
          <a:stretch>
            <a:fillRect/>
          </a:stretch>
        </p:blipFill>
        <p:spPr>
          <a:xfrm>
            <a:off x="1788875" y="-204717"/>
            <a:ext cx="6539789" cy="6858000"/>
          </a:xfrm>
          <a:prstGeom prst="rect">
            <a:avLst/>
          </a:prstGeom>
        </p:spPr>
      </p:pic>
      <p:sp>
        <p:nvSpPr>
          <p:cNvPr id="4" name="Slide Number Placeholder 1">
            <a:extLst>
              <a:ext uri="{FF2B5EF4-FFF2-40B4-BE49-F238E27FC236}">
                <a16:creationId xmlns:a16="http://schemas.microsoft.com/office/drawing/2014/main" id="{4B6A3781-4C1B-AF72-CC85-E5F8DB71C500}"/>
              </a:ext>
            </a:extLst>
          </p:cNvPr>
          <p:cNvSpPr txBox="1">
            <a:spLocks/>
          </p:cNvSpPr>
          <p:nvPr/>
        </p:nvSpPr>
        <p:spPr>
          <a:xfrm>
            <a:off x="8848565" y="633294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825"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8E5F58A-7AAB-4064-8005-0E764A4DD294}" type="slidenum">
              <a:rPr lang="es-MX" sz="1200" smtClean="0">
                <a:solidFill>
                  <a:schemeClr val="tx1"/>
                </a:solidFill>
                <a:latin typeface="Franklin Gothic Book" panose="020B0503020102020204" pitchFamily="34" charset="0"/>
              </a:rPr>
              <a:pPr/>
              <a:t>12</a:t>
            </a:fld>
            <a:endParaRPr lang="es-MX" sz="1200">
              <a:solidFill>
                <a:schemeClr val="tx1"/>
              </a:solidFill>
              <a:latin typeface="Franklin Gothic Book" panose="020B0503020102020204" pitchFamily="34" charset="0"/>
            </a:endParaRPr>
          </a:p>
        </p:txBody>
      </p:sp>
    </p:spTree>
    <p:extLst>
      <p:ext uri="{BB962C8B-B14F-4D97-AF65-F5344CB8AC3E}">
        <p14:creationId xmlns:p14="http://schemas.microsoft.com/office/powerpoint/2010/main" val="2823242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38F32-E2BE-0FD4-7BBB-797DA35C284F}"/>
              </a:ext>
            </a:extLst>
          </p:cNvPr>
          <p:cNvSpPr>
            <a:spLocks noGrp="1"/>
          </p:cNvSpPr>
          <p:nvPr>
            <p:ph type="title"/>
          </p:nvPr>
        </p:nvSpPr>
        <p:spPr/>
        <p:txBody>
          <a:bodyPr/>
          <a:lstStyle/>
          <a:p>
            <a:endParaRPr lang="es-ES_tradnl" noProof="0" dirty="0"/>
          </a:p>
        </p:txBody>
      </p:sp>
      <p:sp>
        <p:nvSpPr>
          <p:cNvPr id="3" name="Text Placeholder 2">
            <a:extLst>
              <a:ext uri="{FF2B5EF4-FFF2-40B4-BE49-F238E27FC236}">
                <a16:creationId xmlns:a16="http://schemas.microsoft.com/office/drawing/2014/main" id="{12D95D2E-5267-D42D-5B23-03A9E8D70B3A}"/>
              </a:ext>
            </a:extLst>
          </p:cNvPr>
          <p:cNvSpPr>
            <a:spLocks noGrp="1"/>
          </p:cNvSpPr>
          <p:nvPr>
            <p:ph idx="1"/>
          </p:nvPr>
        </p:nvSpPr>
        <p:spPr>
          <a:xfrm>
            <a:off x="838200" y="2454441"/>
            <a:ext cx="10515600" cy="3722521"/>
          </a:xfrm>
        </p:spPr>
        <p:txBody>
          <a:bodyPr/>
          <a:lstStyle/>
          <a:p>
            <a:pPr marL="114300" indent="0" algn="ctr">
              <a:buNone/>
            </a:pPr>
            <a:r>
              <a:rPr lang="es-ES_tradnl" noProof="0" dirty="0">
                <a:latin typeface="Proxima Nova" panose="02000506030000020004" pitchFamily="2" charset="0"/>
              </a:rPr>
              <a:t>Al igual que todos los métodos de detección, los métodos basados en </a:t>
            </a:r>
            <a:r>
              <a:rPr lang="es-ES_tradnl" noProof="0" dirty="0" err="1">
                <a:latin typeface="Proxima Nova" panose="02000506030000020004" pitchFamily="2" charset="0"/>
              </a:rPr>
              <a:t>eDNA</a:t>
            </a:r>
            <a:r>
              <a:rPr lang="es-ES_tradnl" noProof="0" dirty="0">
                <a:latin typeface="Proxima Nova" panose="02000506030000020004" pitchFamily="2" charset="0"/>
              </a:rPr>
              <a:t> tienen sesgos. Hay que identificarlos para mitigar en mayor medida, así como para conocer las limitaciones y contribuciones de nuestros estudios.</a:t>
            </a:r>
          </a:p>
        </p:txBody>
      </p:sp>
      <p:sp>
        <p:nvSpPr>
          <p:cNvPr id="4" name="Date Placeholder 3">
            <a:extLst>
              <a:ext uri="{FF2B5EF4-FFF2-40B4-BE49-F238E27FC236}">
                <a16:creationId xmlns:a16="http://schemas.microsoft.com/office/drawing/2014/main" id="{208BB056-3A36-05F9-802C-9F8DD32124F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BA47984E-170B-E148-B60F-4C1D72476C7B}" type="datetime1">
              <a:rPr kumimoji="0" lang="en-US" sz="1200" b="0" i="0" u="none" strike="noStrike" kern="0" cap="none" spc="0" normalizeH="0" baseline="0" noProof="0" smtClean="0">
                <a:ln>
                  <a:noFill/>
                </a:ln>
                <a:solidFill>
                  <a:srgbClr val="888888"/>
                </a:solidFill>
                <a:effectLst/>
                <a:uLnTx/>
                <a:uFillTx/>
                <a:latin typeface="Libre Franklin"/>
                <a:sym typeface="Libre Franklin"/>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11/4/25</a:t>
            </a:fld>
            <a:endParaRPr kumimoji="0" lang="es-ES_tradnl" sz="1200" b="0" i="0" u="none" strike="noStrike" kern="0" cap="none" spc="0" normalizeH="0" baseline="0" noProof="0" dirty="0">
              <a:ln>
                <a:noFill/>
              </a:ln>
              <a:solidFill>
                <a:srgbClr val="888888"/>
              </a:solidFill>
              <a:effectLst/>
              <a:uLnTx/>
              <a:uFillTx/>
              <a:latin typeface="Libre Franklin"/>
              <a:sym typeface="Libre Franklin"/>
            </a:endParaRPr>
          </a:p>
        </p:txBody>
      </p:sp>
      <p:sp>
        <p:nvSpPr>
          <p:cNvPr id="5" name="Slide Number Placeholder 4">
            <a:extLst>
              <a:ext uri="{FF2B5EF4-FFF2-40B4-BE49-F238E27FC236}">
                <a16:creationId xmlns:a16="http://schemas.microsoft.com/office/drawing/2014/main" id="{1D680DE8-873A-F60A-8B1E-356D1DE700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_tradnl" sz="1200" b="0" i="0" u="none" strike="noStrike" kern="0" cap="none" spc="0" normalizeH="0" baseline="0" noProof="0" smtClean="0">
                <a:ln>
                  <a:noFill/>
                </a:ln>
                <a:solidFill>
                  <a:srgbClr val="888888"/>
                </a:solidFill>
                <a:effectLst/>
                <a:uLnTx/>
                <a:uFillTx/>
                <a:latin typeface="Libre Franklin"/>
                <a:sym typeface="Libre Franklin"/>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lang="es-ES_tradnl" sz="1200" b="0" i="0" u="none" strike="noStrike" kern="0" cap="none" spc="0" normalizeH="0" baseline="0" noProof="0" dirty="0">
              <a:ln>
                <a:noFill/>
              </a:ln>
              <a:solidFill>
                <a:srgbClr val="888888"/>
              </a:solidFill>
              <a:effectLst/>
              <a:uLnTx/>
              <a:uFillTx/>
              <a:latin typeface="Libre Franklin"/>
              <a:sym typeface="Libre Franklin"/>
            </a:endParaRPr>
          </a:p>
        </p:txBody>
      </p:sp>
    </p:spTree>
    <p:extLst>
      <p:ext uri="{BB962C8B-B14F-4D97-AF65-F5344CB8AC3E}">
        <p14:creationId xmlns:p14="http://schemas.microsoft.com/office/powerpoint/2010/main" val="3774971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D93F6D01-0A2E-6E4D-AB42-9450FEE40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800"/>
            <a:ext cx="12192000" cy="680720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B50F535E-8331-704E-B7ED-679EF5B7F5CD}"/>
              </a:ext>
            </a:extLst>
          </p:cNvPr>
          <p:cNvSpPr txBox="1"/>
          <p:nvPr/>
        </p:nvSpPr>
        <p:spPr>
          <a:xfrm>
            <a:off x="5792556" y="6519446"/>
            <a:ext cx="4485523" cy="261610"/>
          </a:xfrm>
          <a:prstGeom prst="rect">
            <a:avLst/>
          </a:prstGeom>
          <a:noFill/>
        </p:spPr>
        <p:txBody>
          <a:bodyPr wrap="none" rtlCol="0">
            <a:spAutoFit/>
          </a:bodyPr>
          <a:lstStyle/>
          <a:p>
            <a:r>
              <a:rPr lang="es-MX" sz="1100" dirty="0">
                <a:solidFill>
                  <a:schemeClr val="bg1"/>
                </a:solidFill>
              </a:rPr>
              <a:t>https://www.whoi.edu/oceanus/feature/round-up-the-unusual-suspects</a:t>
            </a:r>
          </a:p>
        </p:txBody>
      </p:sp>
      <p:sp>
        <p:nvSpPr>
          <p:cNvPr id="2" name="Slide Number Placeholder 1">
            <a:extLst>
              <a:ext uri="{FF2B5EF4-FFF2-40B4-BE49-F238E27FC236}">
                <a16:creationId xmlns:a16="http://schemas.microsoft.com/office/drawing/2014/main" id="{ACC5AD3B-B10D-6C84-9D16-00060AD3A16F}"/>
              </a:ext>
            </a:extLst>
          </p:cNvPr>
          <p:cNvSpPr txBox="1">
            <a:spLocks/>
          </p:cNvSpPr>
          <p:nvPr/>
        </p:nvSpPr>
        <p:spPr>
          <a:xfrm>
            <a:off x="8848565" y="633294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825"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8E5F58A-7AAB-4064-8005-0E764A4DD294}" type="slidenum">
              <a:rPr lang="es-MX" sz="1200" smtClean="0">
                <a:solidFill>
                  <a:schemeClr val="bg1"/>
                </a:solidFill>
                <a:latin typeface="Franklin Gothic Book" panose="020B0503020102020204" pitchFamily="34" charset="0"/>
              </a:rPr>
              <a:pPr/>
              <a:t>2</a:t>
            </a:fld>
            <a:endParaRPr lang="es-MX" sz="1200">
              <a:solidFill>
                <a:schemeClr val="bg1"/>
              </a:solidFill>
              <a:latin typeface="Franklin Gothic Book" panose="020B0503020102020204" pitchFamily="34" charset="0"/>
            </a:endParaRPr>
          </a:p>
        </p:txBody>
      </p:sp>
    </p:spTree>
    <p:extLst>
      <p:ext uri="{BB962C8B-B14F-4D97-AF65-F5344CB8AC3E}">
        <p14:creationId xmlns:p14="http://schemas.microsoft.com/office/powerpoint/2010/main" val="1808009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defTabSz="685800">
              <a:lnSpc>
                <a:spcPct val="90000"/>
              </a:lnSpc>
              <a:spcBef>
                <a:spcPct val="0"/>
              </a:spcBef>
              <a:buFont typeface="Arial"/>
              <a:buNone/>
              <a:defRPr/>
            </a:pPr>
            <a:r>
              <a:rPr lang="es-ES_tradnl" sz="3600" b="1" dirty="0">
                <a:latin typeface="+mj-lt"/>
                <a:ea typeface="+mj-ea"/>
                <a:cs typeface="+mj-cs"/>
                <a:sym typeface="Play"/>
              </a:rPr>
              <a:t>Dos tipos de datos derivados del estudio de ADN ambiental</a:t>
            </a:r>
          </a:p>
        </p:txBody>
      </p:sp>
      <p:grpSp>
        <p:nvGrpSpPr>
          <p:cNvPr id="351" name="Google Shape;351;p11"/>
          <p:cNvGrpSpPr/>
          <p:nvPr/>
        </p:nvGrpSpPr>
        <p:grpSpPr>
          <a:xfrm>
            <a:off x="838252" y="1870240"/>
            <a:ext cx="10515496" cy="4425750"/>
            <a:chOff x="51" y="30262"/>
            <a:chExt cx="10515496" cy="4425750"/>
          </a:xfrm>
        </p:grpSpPr>
        <p:sp>
          <p:nvSpPr>
            <p:cNvPr id="352" name="Google Shape;352;p11"/>
            <p:cNvSpPr/>
            <p:nvPr/>
          </p:nvSpPr>
          <p:spPr>
            <a:xfrm>
              <a:off x="51" y="30262"/>
              <a:ext cx="4913783" cy="720000"/>
            </a:xfrm>
            <a:prstGeom prst="rect">
              <a:avLst/>
            </a:prstGeom>
            <a:solidFill>
              <a:schemeClr val="dk2"/>
            </a:solidFill>
            <a:ln w="19050" cap="flat" cmpd="sng">
              <a:solidFill>
                <a:schemeClr val="dk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_tradnl" sz="1200" b="0" i="0" u="none" strike="noStrike" kern="0" cap="none" spc="0" normalizeH="0" baseline="0" noProof="0" dirty="0">
                <a:ln>
                  <a:noFill/>
                </a:ln>
                <a:solidFill>
                  <a:srgbClr val="000000"/>
                </a:solidFill>
                <a:effectLst/>
                <a:uLnTx/>
                <a:uFillTx/>
                <a:latin typeface="Proxima Nova" panose="02000506030000020004" pitchFamily="2" charset="0"/>
                <a:cs typeface="Arial"/>
                <a:sym typeface="Arial"/>
              </a:endParaRPr>
            </a:p>
          </p:txBody>
        </p:sp>
        <p:sp>
          <p:nvSpPr>
            <p:cNvPr id="353" name="Google Shape;353;p11"/>
            <p:cNvSpPr txBox="1"/>
            <p:nvPr/>
          </p:nvSpPr>
          <p:spPr>
            <a:xfrm>
              <a:off x="51" y="30262"/>
              <a:ext cx="4913783" cy="720000"/>
            </a:xfrm>
            <a:prstGeom prst="rect">
              <a:avLst/>
            </a:prstGeom>
            <a:noFill/>
            <a:ln>
              <a:noFill/>
            </a:ln>
          </p:spPr>
          <p:txBody>
            <a:bodyPr spcFirstLastPara="1" wrap="square" lIns="177800" tIns="101600" rIns="177800" bIns="101600" anchor="ctr" anchorCtr="0">
              <a:noAutofit/>
            </a:bodyPr>
            <a:lstStyle/>
            <a:p>
              <a:pPr marL="0" marR="0" lvl="0" indent="0" algn="ctr" defTabSz="914400" rtl="0" eaLnBrk="1" fontAlgn="auto" latinLnBrk="0" hangingPunct="1">
                <a:lnSpc>
                  <a:spcPct val="90000"/>
                </a:lnSpc>
                <a:spcBef>
                  <a:spcPts val="0"/>
                </a:spcBef>
                <a:spcAft>
                  <a:spcPts val="0"/>
                </a:spcAft>
                <a:buClr>
                  <a:prstClr val="white"/>
                </a:buClr>
                <a:buSzPts val="2500"/>
                <a:buFont typeface="Arial"/>
                <a:buNone/>
                <a:tabLst/>
                <a:defRPr/>
              </a:pPr>
              <a:r>
                <a:rPr kumimoji="0" lang="es-ES_tradnl" sz="2400" b="1" i="0" u="none" strike="noStrike" kern="0" cap="none" spc="0" normalizeH="0" baseline="0" noProof="0" dirty="0">
                  <a:ln>
                    <a:noFill/>
                  </a:ln>
                  <a:solidFill>
                    <a:prstClr val="white"/>
                  </a:solidFill>
                  <a:effectLst/>
                  <a:uLnTx/>
                  <a:uFillTx/>
                  <a:latin typeface="Proxima Nova" panose="02000506030000020004" pitchFamily="2" charset="0"/>
                  <a:cs typeface="Arial"/>
                  <a:sym typeface="Arial"/>
                </a:rPr>
                <a:t>Una Especie </a:t>
              </a:r>
            </a:p>
            <a:p>
              <a:pPr marL="0" marR="0" lvl="0" indent="0" algn="ctr" defTabSz="914400" rtl="0" eaLnBrk="1" fontAlgn="auto" latinLnBrk="0" hangingPunct="1">
                <a:lnSpc>
                  <a:spcPct val="90000"/>
                </a:lnSpc>
                <a:spcBef>
                  <a:spcPts val="0"/>
                </a:spcBef>
                <a:spcAft>
                  <a:spcPts val="0"/>
                </a:spcAft>
                <a:buClr>
                  <a:prstClr val="white"/>
                </a:buClr>
                <a:buSzPts val="2500"/>
                <a:buFont typeface="Arial"/>
                <a:buNone/>
                <a:tabLst/>
                <a:defRPr/>
              </a:pPr>
              <a:r>
                <a:rPr kumimoji="0" lang="es-ES_tradnl" sz="1400" b="1" i="0" u="none" strike="noStrike" kern="0" cap="none" spc="0" normalizeH="0" baseline="0" noProof="0" dirty="0">
                  <a:ln>
                    <a:noFill/>
                  </a:ln>
                  <a:solidFill>
                    <a:prstClr val="white"/>
                  </a:solidFill>
                  <a:effectLst/>
                  <a:uLnTx/>
                  <a:uFillTx/>
                  <a:latin typeface="Proxima Nova" panose="02000506030000020004" pitchFamily="2" charset="0"/>
                  <a:cs typeface="Arial"/>
                  <a:sym typeface="Arial"/>
                </a:rPr>
                <a:t>(</a:t>
              </a:r>
              <a:r>
                <a:rPr kumimoji="0" lang="es-ES_tradnl" sz="1400" b="1" i="0" u="none" strike="noStrike" kern="0" cap="none" spc="0" normalizeH="0" baseline="0" noProof="0" dirty="0" err="1">
                  <a:ln>
                    <a:noFill/>
                  </a:ln>
                  <a:solidFill>
                    <a:prstClr val="white"/>
                  </a:solidFill>
                  <a:effectLst/>
                  <a:uLnTx/>
                  <a:uFillTx/>
                  <a:latin typeface="Proxima Nova" panose="02000506030000020004" pitchFamily="2" charset="0"/>
                  <a:cs typeface="Arial"/>
                  <a:sym typeface="Arial"/>
                </a:rPr>
                <a:t>targeted</a:t>
              </a:r>
              <a:r>
                <a:rPr kumimoji="0" lang="es-ES_tradnl" sz="1400" b="1" i="0" u="none" strike="noStrike" kern="0" cap="none" spc="0" normalizeH="0" baseline="0" noProof="0" dirty="0">
                  <a:ln>
                    <a:noFill/>
                  </a:ln>
                  <a:solidFill>
                    <a:prstClr val="white"/>
                  </a:solidFill>
                  <a:effectLst/>
                  <a:uLnTx/>
                  <a:uFillTx/>
                  <a:latin typeface="Proxima Nova" panose="02000506030000020004" pitchFamily="2" charset="0"/>
                  <a:cs typeface="Arial"/>
                  <a:sym typeface="Arial"/>
                </a:rPr>
                <a:t>)</a:t>
              </a:r>
              <a:endParaRPr kumimoji="0" lang="es-ES_tradnl" sz="2400" b="0" i="0" u="none" strike="noStrike" kern="0" cap="none" spc="0" normalizeH="0" baseline="0" noProof="0" dirty="0">
                <a:ln>
                  <a:noFill/>
                </a:ln>
                <a:solidFill>
                  <a:prstClr val="white"/>
                </a:solidFill>
                <a:effectLst/>
                <a:uLnTx/>
                <a:uFillTx/>
                <a:latin typeface="Proxima Nova" panose="02000506030000020004" pitchFamily="2" charset="0"/>
                <a:cs typeface="Arial"/>
                <a:sym typeface="Arial"/>
              </a:endParaRPr>
            </a:p>
          </p:txBody>
        </p:sp>
        <p:sp>
          <p:nvSpPr>
            <p:cNvPr id="354" name="Google Shape;354;p11"/>
            <p:cNvSpPr/>
            <p:nvPr/>
          </p:nvSpPr>
          <p:spPr>
            <a:xfrm>
              <a:off x="51" y="750262"/>
              <a:ext cx="4913783" cy="3705750"/>
            </a:xfrm>
            <a:prstGeom prst="rect">
              <a:avLst/>
            </a:prstGeom>
            <a:solidFill>
              <a:srgbClr val="CBCBCF">
                <a:alpha val="89803"/>
              </a:srgbClr>
            </a:solidFill>
            <a:ln w="19050" cap="flat" cmpd="sng">
              <a:solidFill>
                <a:srgbClr val="CBCBC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_tradnl" sz="1200" b="0" i="0" u="none" strike="noStrike" kern="0" cap="none" spc="0" normalizeH="0" baseline="0" noProof="0" dirty="0">
                <a:ln>
                  <a:noFill/>
                </a:ln>
                <a:solidFill>
                  <a:srgbClr val="000000"/>
                </a:solidFill>
                <a:effectLst/>
                <a:uLnTx/>
                <a:uFillTx/>
                <a:latin typeface="Proxima Nova" panose="02000506030000020004" pitchFamily="2" charset="0"/>
                <a:cs typeface="Arial"/>
                <a:sym typeface="Arial"/>
              </a:endParaRPr>
            </a:p>
          </p:txBody>
        </p:sp>
        <p:sp>
          <p:nvSpPr>
            <p:cNvPr id="355" name="Google Shape;355;p11"/>
            <p:cNvSpPr txBox="1"/>
            <p:nvPr/>
          </p:nvSpPr>
          <p:spPr>
            <a:xfrm>
              <a:off x="51" y="750262"/>
              <a:ext cx="4913783" cy="3705750"/>
            </a:xfrm>
            <a:prstGeom prst="rect">
              <a:avLst/>
            </a:prstGeom>
            <a:solidFill>
              <a:schemeClr val="tx2">
                <a:lumMod val="20000"/>
                <a:lumOff val="80000"/>
              </a:schemeClr>
            </a:solidFill>
            <a:ln>
              <a:noFill/>
            </a:ln>
          </p:spPr>
          <p:txBody>
            <a:bodyPr spcFirstLastPara="1" wrap="square" lIns="133350" tIns="133350" rIns="177800" bIns="200025" anchor="t" anchorCtr="0">
              <a:noAutofit/>
            </a:bodyPr>
            <a:lstStyle/>
            <a:p>
              <a:pPr marL="228600" marR="0" lvl="1" indent="-228600" algn="l" defTabSz="914400" rtl="0" eaLnBrk="1" fontAlgn="auto" latinLnBrk="0" hangingPunct="1">
                <a:lnSpc>
                  <a:spcPct val="90000"/>
                </a:lnSpc>
                <a:spcBef>
                  <a:spcPts val="0"/>
                </a:spcBef>
                <a:spcAft>
                  <a:spcPts val="0"/>
                </a:spcAft>
                <a:buClr>
                  <a:prstClr val="black"/>
                </a:buClr>
                <a:buSzPts val="2500"/>
                <a:buFont typeface="Arial"/>
                <a:buChar char="•"/>
                <a:tabLst/>
                <a:defRPr/>
              </a:pPr>
              <a:r>
                <a:rPr kumimoji="0" lang="es-ES_tradnl" sz="2400" b="0" i="0" u="none" strike="noStrike" kern="0" cap="none" spc="0" normalizeH="0" baseline="0" noProof="0" dirty="0">
                  <a:ln>
                    <a:noFill/>
                  </a:ln>
                  <a:solidFill>
                    <a:prstClr val="black"/>
                  </a:solidFill>
                  <a:effectLst/>
                  <a:uLnTx/>
                  <a:uFillTx/>
                  <a:latin typeface="Proxima Nova" panose="02000506030000020004" pitchFamily="2" charset="0"/>
                  <a:cs typeface="Arial"/>
                  <a:sym typeface="Arial"/>
                </a:rPr>
                <a:t>Diseño de </a:t>
              </a:r>
              <a:r>
                <a:rPr kumimoji="0" lang="es-ES_tradnl" sz="2400" b="0" i="0" u="none" strike="noStrike" kern="0" cap="none" spc="0" normalizeH="0" baseline="0" noProof="0" dirty="0" err="1">
                  <a:ln>
                    <a:noFill/>
                  </a:ln>
                  <a:solidFill>
                    <a:prstClr val="black"/>
                  </a:solidFill>
                  <a:effectLst/>
                  <a:uLnTx/>
                  <a:uFillTx/>
                  <a:latin typeface="Proxima Nova" panose="02000506030000020004" pitchFamily="2" charset="0"/>
                  <a:cs typeface="Arial"/>
                  <a:sym typeface="Arial"/>
                </a:rPr>
                <a:t>primers</a:t>
              </a:r>
              <a:r>
                <a:rPr kumimoji="0" lang="es-ES_tradnl" sz="2400" b="0" i="0" u="none" strike="noStrike" kern="0" cap="none" spc="0" normalizeH="0" baseline="0" noProof="0" dirty="0">
                  <a:ln>
                    <a:noFill/>
                  </a:ln>
                  <a:solidFill>
                    <a:prstClr val="black"/>
                  </a:solidFill>
                  <a:effectLst/>
                  <a:uLnTx/>
                  <a:uFillTx/>
                  <a:latin typeface="Proxima Nova" panose="02000506030000020004" pitchFamily="2" charset="0"/>
                  <a:cs typeface="Arial"/>
                  <a:sym typeface="Arial"/>
                </a:rPr>
                <a:t> específicos: Tarea no trivial, potencialmente lenta.</a:t>
              </a:r>
            </a:p>
            <a:p>
              <a:pPr marL="228600" marR="0" lvl="1" indent="-228600" algn="l" defTabSz="914400" rtl="0" eaLnBrk="1" fontAlgn="auto" latinLnBrk="0" hangingPunct="1">
                <a:lnSpc>
                  <a:spcPct val="90000"/>
                </a:lnSpc>
                <a:spcBef>
                  <a:spcPts val="375"/>
                </a:spcBef>
                <a:spcAft>
                  <a:spcPts val="0"/>
                </a:spcAft>
                <a:buClr>
                  <a:prstClr val="black"/>
                </a:buClr>
                <a:buSzPts val="2500"/>
                <a:buFont typeface="Arial"/>
                <a:buChar char="•"/>
                <a:tabLst/>
                <a:defRPr/>
              </a:pPr>
              <a:r>
                <a:rPr kumimoji="0" lang="es-ES_tradnl" sz="2400" b="0" i="0" u="none" strike="noStrike" kern="0" cap="none" spc="0" normalizeH="0" baseline="0" noProof="0" dirty="0">
                  <a:ln>
                    <a:noFill/>
                  </a:ln>
                  <a:solidFill>
                    <a:prstClr val="black"/>
                  </a:solidFill>
                  <a:effectLst/>
                  <a:uLnTx/>
                  <a:uFillTx/>
                  <a:latin typeface="Proxima Nova" panose="02000506030000020004" pitchFamily="2" charset="0"/>
                  <a:cs typeface="Arial"/>
                  <a:sym typeface="Arial"/>
                </a:rPr>
                <a:t>PCR cuantitativa (</a:t>
              </a:r>
              <a:r>
                <a:rPr kumimoji="0" lang="es-ES_tradnl" sz="2400" b="0" i="0" u="none" strike="noStrike" kern="0" cap="none" spc="0" normalizeH="0" baseline="0" noProof="0" dirty="0" err="1">
                  <a:ln>
                    <a:noFill/>
                  </a:ln>
                  <a:solidFill>
                    <a:prstClr val="black"/>
                  </a:solidFill>
                  <a:effectLst/>
                  <a:uLnTx/>
                  <a:uFillTx/>
                  <a:latin typeface="Proxima Nova" panose="02000506030000020004" pitchFamily="2" charset="0"/>
                  <a:cs typeface="Arial"/>
                  <a:sym typeface="Arial"/>
                </a:rPr>
                <a:t>qPCR</a:t>
              </a:r>
              <a:r>
                <a:rPr kumimoji="0" lang="es-ES_tradnl" sz="2400" b="0" i="0" u="none" strike="noStrike" kern="0" cap="none" spc="0" normalizeH="0" baseline="0" noProof="0" dirty="0">
                  <a:ln>
                    <a:noFill/>
                  </a:ln>
                  <a:solidFill>
                    <a:prstClr val="black"/>
                  </a:solidFill>
                  <a:effectLst/>
                  <a:uLnTx/>
                  <a:uFillTx/>
                  <a:latin typeface="Proxima Nova" panose="02000506030000020004" pitchFamily="2" charset="0"/>
                  <a:cs typeface="Arial"/>
                  <a:sym typeface="Arial"/>
                </a:rPr>
                <a:t>) o PCR digital (</a:t>
              </a:r>
              <a:r>
                <a:rPr kumimoji="0" lang="es-ES_tradnl" sz="2400" b="0" i="0" u="none" strike="noStrike" kern="0" cap="none" spc="0" normalizeH="0" baseline="0" noProof="0" dirty="0" err="1">
                  <a:ln>
                    <a:noFill/>
                  </a:ln>
                  <a:solidFill>
                    <a:prstClr val="black"/>
                  </a:solidFill>
                  <a:effectLst/>
                  <a:uLnTx/>
                  <a:uFillTx/>
                  <a:latin typeface="Proxima Nova" panose="02000506030000020004" pitchFamily="2" charset="0"/>
                  <a:cs typeface="Arial"/>
                  <a:sym typeface="Arial"/>
                </a:rPr>
                <a:t>dPCR</a:t>
              </a:r>
              <a:r>
                <a:rPr kumimoji="0" lang="es-ES_tradnl" sz="2400" b="0" i="0" u="none" strike="noStrike" kern="0" cap="none" spc="0" normalizeH="0" baseline="0" noProof="0" dirty="0">
                  <a:ln>
                    <a:noFill/>
                  </a:ln>
                  <a:solidFill>
                    <a:prstClr val="black"/>
                  </a:solidFill>
                  <a:effectLst/>
                  <a:uLnTx/>
                  <a:uFillTx/>
                  <a:latin typeface="Proxima Nova" panose="02000506030000020004" pitchFamily="2" charset="0"/>
                  <a:cs typeface="Arial"/>
                  <a:sym typeface="Arial"/>
                </a:rPr>
                <a:t>).</a:t>
              </a:r>
            </a:p>
            <a:p>
              <a:pPr marL="228600" marR="0" lvl="1" indent="-228600" algn="l" defTabSz="914400" rtl="0" eaLnBrk="1" fontAlgn="auto" latinLnBrk="0" hangingPunct="1">
                <a:lnSpc>
                  <a:spcPct val="90000"/>
                </a:lnSpc>
                <a:spcBef>
                  <a:spcPts val="375"/>
                </a:spcBef>
                <a:spcAft>
                  <a:spcPts val="0"/>
                </a:spcAft>
                <a:buClr>
                  <a:prstClr val="black"/>
                </a:buClr>
                <a:buSzPts val="2500"/>
                <a:buFont typeface="Arial"/>
                <a:buChar char="•"/>
                <a:tabLst/>
                <a:defRPr/>
              </a:pPr>
              <a:r>
                <a:rPr kumimoji="0" lang="es-ES_tradnl" sz="2400" b="0" i="0" u="none" strike="noStrike" kern="0" cap="none" spc="0" normalizeH="0" baseline="0" noProof="0" dirty="0">
                  <a:ln>
                    <a:noFill/>
                  </a:ln>
                  <a:solidFill>
                    <a:prstClr val="black"/>
                  </a:solidFill>
                  <a:effectLst/>
                  <a:uLnTx/>
                  <a:uFillTx/>
                  <a:latin typeface="Proxima Nova" panose="02000506030000020004" pitchFamily="2" charset="0"/>
                  <a:cs typeface="Arial"/>
                  <a:sym typeface="Arial"/>
                </a:rPr>
                <a:t>Permite la medición de la concentración de ADN en cada muestra</a:t>
              </a:r>
            </a:p>
          </p:txBody>
        </p:sp>
        <p:sp>
          <p:nvSpPr>
            <p:cNvPr id="356" name="Google Shape;356;p11"/>
            <p:cNvSpPr/>
            <p:nvPr/>
          </p:nvSpPr>
          <p:spPr>
            <a:xfrm>
              <a:off x="5601764" y="30262"/>
              <a:ext cx="4913783" cy="720000"/>
            </a:xfrm>
            <a:prstGeom prst="rect">
              <a:avLst/>
            </a:prstGeom>
            <a:solidFill>
              <a:schemeClr val="dk2"/>
            </a:solidFill>
            <a:ln w="19050" cap="flat" cmpd="sng">
              <a:solidFill>
                <a:schemeClr val="dk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_tradnl" sz="1200" b="0" i="0" u="none" strike="noStrike" kern="0" cap="none" spc="0" normalizeH="0" baseline="0" noProof="0" dirty="0">
                <a:ln>
                  <a:noFill/>
                </a:ln>
                <a:solidFill>
                  <a:srgbClr val="000000"/>
                </a:solidFill>
                <a:effectLst/>
                <a:uLnTx/>
                <a:uFillTx/>
                <a:latin typeface="Proxima Nova" panose="02000506030000020004" pitchFamily="2" charset="0"/>
                <a:cs typeface="Arial"/>
                <a:sym typeface="Arial"/>
              </a:endParaRPr>
            </a:p>
          </p:txBody>
        </p:sp>
        <p:sp>
          <p:nvSpPr>
            <p:cNvPr id="357" name="Google Shape;357;p11"/>
            <p:cNvSpPr txBox="1"/>
            <p:nvPr/>
          </p:nvSpPr>
          <p:spPr>
            <a:xfrm>
              <a:off x="5601764" y="30262"/>
              <a:ext cx="4913783" cy="720000"/>
            </a:xfrm>
            <a:prstGeom prst="rect">
              <a:avLst/>
            </a:prstGeom>
            <a:noFill/>
            <a:ln>
              <a:noFill/>
            </a:ln>
          </p:spPr>
          <p:txBody>
            <a:bodyPr spcFirstLastPara="1" wrap="square" lIns="177800" tIns="101600" rIns="177800" bIns="101600" anchor="ctr" anchorCtr="0">
              <a:noAutofit/>
            </a:bodyPr>
            <a:lstStyle/>
            <a:p>
              <a:pPr marL="0" marR="0" lvl="0" indent="0" algn="ctr" defTabSz="609630" rtl="0" eaLnBrk="1" fontAlgn="auto" latinLnBrk="0" hangingPunct="1">
                <a:lnSpc>
                  <a:spcPts val="2239"/>
                </a:lnSpc>
                <a:spcBef>
                  <a:spcPts val="0"/>
                </a:spcBef>
                <a:spcAft>
                  <a:spcPts val="0"/>
                </a:spcAft>
                <a:buClrTx/>
                <a:buSzTx/>
                <a:buFont typeface="Arial"/>
                <a:buNone/>
                <a:tabLst/>
                <a:defRPr/>
              </a:pPr>
              <a:r>
                <a:rPr kumimoji="0" lang="es-ES_tradnl" sz="2400" b="1" i="0" u="none" strike="noStrike" kern="1200" cap="none" spc="-24" normalizeH="0" baseline="0" noProof="0" dirty="0">
                  <a:ln>
                    <a:noFill/>
                  </a:ln>
                  <a:solidFill>
                    <a:prstClr val="white"/>
                  </a:solidFill>
                  <a:effectLst/>
                  <a:uLnTx/>
                  <a:uFillTx/>
                  <a:latin typeface="Proxima Nova" panose="02000506030000020004" pitchFamily="2" charset="0"/>
                  <a:ea typeface="Prompt Semi-Bold"/>
                  <a:cs typeface="Prompt Semi-Bold"/>
                  <a:sym typeface="Prompt Semi-Bold"/>
                </a:rPr>
                <a:t>Múltiples especies</a:t>
              </a:r>
            </a:p>
            <a:p>
              <a:pPr marL="0" marR="0" lvl="0" indent="0" algn="ctr" defTabSz="609630" rtl="0" eaLnBrk="1" fontAlgn="auto" latinLnBrk="0" hangingPunct="1">
                <a:lnSpc>
                  <a:spcPts val="2239"/>
                </a:lnSpc>
                <a:spcBef>
                  <a:spcPct val="0"/>
                </a:spcBef>
                <a:spcAft>
                  <a:spcPts val="0"/>
                </a:spcAft>
                <a:buClrTx/>
                <a:buSzTx/>
                <a:buFont typeface="Arial"/>
                <a:buNone/>
                <a:tabLst/>
                <a:defRPr/>
              </a:pPr>
              <a:r>
                <a:rPr kumimoji="0" lang="es-ES_tradnl" sz="1400" b="1" i="0" u="none" strike="noStrike" kern="1200" cap="none" spc="-24" normalizeH="0" baseline="0" noProof="0" dirty="0">
                  <a:ln>
                    <a:noFill/>
                  </a:ln>
                  <a:solidFill>
                    <a:prstClr val="white"/>
                  </a:solidFill>
                  <a:effectLst/>
                  <a:uLnTx/>
                  <a:uFillTx/>
                  <a:latin typeface="Proxima Nova" panose="02000506030000020004" pitchFamily="2" charset="0"/>
                  <a:ea typeface="Prompt Semi-Bold"/>
                  <a:cs typeface="Prompt Semi-Bold"/>
                  <a:sym typeface="Prompt Semi-Bold"/>
                </a:rPr>
                <a:t>(non-</a:t>
              </a:r>
              <a:r>
                <a:rPr kumimoji="0" lang="es-ES_tradnl" sz="1400" b="1" i="0" u="none" strike="noStrike" kern="1200" cap="none" spc="-24" normalizeH="0" baseline="0" noProof="0" dirty="0" err="1">
                  <a:ln>
                    <a:noFill/>
                  </a:ln>
                  <a:solidFill>
                    <a:prstClr val="white"/>
                  </a:solidFill>
                  <a:effectLst/>
                  <a:uLnTx/>
                  <a:uFillTx/>
                  <a:latin typeface="Proxima Nova" panose="02000506030000020004" pitchFamily="2" charset="0"/>
                  <a:ea typeface="Prompt Semi-Bold"/>
                  <a:cs typeface="Prompt Semi-Bold"/>
                  <a:sym typeface="Prompt Semi-Bold"/>
                </a:rPr>
                <a:t>targeted</a:t>
              </a:r>
              <a:r>
                <a:rPr kumimoji="0" lang="es-ES_tradnl" sz="1400" b="1" i="0" u="none" strike="noStrike" kern="1200" cap="none" spc="-24" normalizeH="0" baseline="0" noProof="0" dirty="0">
                  <a:ln>
                    <a:noFill/>
                  </a:ln>
                  <a:solidFill>
                    <a:prstClr val="white"/>
                  </a:solidFill>
                  <a:effectLst/>
                  <a:uLnTx/>
                  <a:uFillTx/>
                  <a:latin typeface="Proxima Nova" panose="02000506030000020004" pitchFamily="2" charset="0"/>
                  <a:ea typeface="Prompt Semi-Bold"/>
                  <a:cs typeface="Prompt Semi-Bold"/>
                  <a:sym typeface="Prompt Semi-Bold"/>
                </a:rPr>
                <a:t>)</a:t>
              </a:r>
              <a:endParaRPr kumimoji="0" lang="es-ES_tradnl" sz="2400" b="0" i="0" u="none" strike="noStrike" kern="0" cap="none" spc="0" normalizeH="0" baseline="0" noProof="0" dirty="0">
                <a:ln>
                  <a:noFill/>
                </a:ln>
                <a:solidFill>
                  <a:prstClr val="white"/>
                </a:solidFill>
                <a:effectLst/>
                <a:uLnTx/>
                <a:uFillTx/>
                <a:latin typeface="Proxima Nova" panose="02000506030000020004" pitchFamily="2" charset="0"/>
                <a:cs typeface="Arial"/>
                <a:sym typeface="Arial"/>
              </a:endParaRPr>
            </a:p>
          </p:txBody>
        </p:sp>
        <p:sp>
          <p:nvSpPr>
            <p:cNvPr id="358" name="Google Shape;358;p11"/>
            <p:cNvSpPr/>
            <p:nvPr/>
          </p:nvSpPr>
          <p:spPr>
            <a:xfrm>
              <a:off x="5601764" y="750262"/>
              <a:ext cx="4913783" cy="3705750"/>
            </a:xfrm>
            <a:prstGeom prst="rect">
              <a:avLst/>
            </a:prstGeom>
            <a:solidFill>
              <a:srgbClr val="CBCBCF">
                <a:alpha val="89803"/>
              </a:srgbClr>
            </a:solidFill>
            <a:ln w="19050" cap="flat" cmpd="sng">
              <a:solidFill>
                <a:srgbClr val="CBCBC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_tradnl" sz="1200" b="0" i="0" u="none" strike="noStrike" kern="0" cap="none" spc="0" normalizeH="0" baseline="0" noProof="0" dirty="0">
                <a:ln>
                  <a:noFill/>
                </a:ln>
                <a:solidFill>
                  <a:srgbClr val="000000"/>
                </a:solidFill>
                <a:effectLst/>
                <a:uLnTx/>
                <a:uFillTx/>
                <a:latin typeface="Proxima Nova" panose="02000506030000020004" pitchFamily="2" charset="0"/>
                <a:cs typeface="Arial"/>
                <a:sym typeface="Arial"/>
              </a:endParaRPr>
            </a:p>
          </p:txBody>
        </p:sp>
        <p:sp>
          <p:nvSpPr>
            <p:cNvPr id="359" name="Google Shape;359;p11"/>
            <p:cNvSpPr txBox="1"/>
            <p:nvPr/>
          </p:nvSpPr>
          <p:spPr>
            <a:xfrm>
              <a:off x="5601764" y="750262"/>
              <a:ext cx="4913783" cy="3705750"/>
            </a:xfrm>
            <a:prstGeom prst="rect">
              <a:avLst/>
            </a:prstGeom>
            <a:solidFill>
              <a:schemeClr val="tx2">
                <a:lumMod val="20000"/>
                <a:lumOff val="80000"/>
              </a:schemeClr>
            </a:solidFill>
            <a:ln>
              <a:noFill/>
            </a:ln>
          </p:spPr>
          <p:txBody>
            <a:bodyPr spcFirstLastPara="1" wrap="square" lIns="133350" tIns="133350" rIns="177800" bIns="200025" anchor="t" anchorCtr="0">
              <a:noAutofit/>
            </a:bodyPr>
            <a:lstStyle/>
            <a:p>
              <a:pPr marL="228600" marR="0" lvl="1" indent="-228600" algn="l" defTabSz="914400" rtl="0" eaLnBrk="1" fontAlgn="auto" latinLnBrk="0" hangingPunct="1">
                <a:lnSpc>
                  <a:spcPct val="90000"/>
                </a:lnSpc>
                <a:spcBef>
                  <a:spcPts val="0"/>
                </a:spcBef>
                <a:spcAft>
                  <a:spcPts val="0"/>
                </a:spcAft>
                <a:buClr>
                  <a:prstClr val="black"/>
                </a:buClr>
                <a:buSzPts val="2500"/>
                <a:buFont typeface="Arial"/>
                <a:buChar char="•"/>
                <a:tabLst/>
                <a:defRPr/>
              </a:pPr>
              <a:r>
                <a:rPr kumimoji="0" lang="es-ES_tradnl" sz="2400" b="0" i="0" u="none" strike="noStrike" kern="0" cap="none" spc="0" normalizeH="0" baseline="0" noProof="0" dirty="0">
                  <a:ln>
                    <a:noFill/>
                  </a:ln>
                  <a:solidFill>
                    <a:prstClr val="black"/>
                  </a:solidFill>
                  <a:effectLst/>
                  <a:uLnTx/>
                  <a:uFillTx/>
                  <a:latin typeface="Proxima Nova" panose="02000506030000020004" pitchFamily="2" charset="0"/>
                  <a:cs typeface="Arial"/>
                  <a:sym typeface="Arial"/>
                </a:rPr>
                <a:t>Construcción y uso de </a:t>
              </a:r>
              <a:r>
                <a:rPr kumimoji="0" lang="es-ES_tradnl" sz="2400" b="0" i="0" u="none" strike="noStrike" kern="0" cap="none" spc="0" normalizeH="0" baseline="0" noProof="0" dirty="0" err="1">
                  <a:ln>
                    <a:noFill/>
                  </a:ln>
                  <a:solidFill>
                    <a:prstClr val="black"/>
                  </a:solidFill>
                  <a:effectLst/>
                  <a:uLnTx/>
                  <a:uFillTx/>
                  <a:latin typeface="Proxima Nova" panose="02000506030000020004" pitchFamily="2" charset="0"/>
                  <a:cs typeface="Arial"/>
                  <a:sym typeface="Arial"/>
                </a:rPr>
                <a:t>primers</a:t>
              </a:r>
              <a:r>
                <a:rPr kumimoji="0" lang="es-ES_tradnl" sz="2400" b="0" i="0" u="none" strike="noStrike" kern="0" cap="none" spc="0" normalizeH="0" baseline="0" noProof="0" dirty="0">
                  <a:ln>
                    <a:noFill/>
                  </a:ln>
                  <a:solidFill>
                    <a:prstClr val="black"/>
                  </a:solidFill>
                  <a:effectLst/>
                  <a:uLnTx/>
                  <a:uFillTx/>
                  <a:latin typeface="Proxima Nova" panose="02000506030000020004" pitchFamily="2" charset="0"/>
                  <a:cs typeface="Arial"/>
                  <a:sym typeface="Arial"/>
                </a:rPr>
                <a:t> que amplifican múltiples especies.</a:t>
              </a:r>
            </a:p>
            <a:p>
              <a:pPr marL="228600" marR="0" lvl="1" indent="-228600" algn="l" defTabSz="914400" rtl="0" eaLnBrk="1" fontAlgn="auto" latinLnBrk="0" hangingPunct="1">
                <a:lnSpc>
                  <a:spcPct val="90000"/>
                </a:lnSpc>
                <a:spcBef>
                  <a:spcPts val="375"/>
                </a:spcBef>
                <a:spcAft>
                  <a:spcPts val="0"/>
                </a:spcAft>
                <a:buClr>
                  <a:prstClr val="black"/>
                </a:buClr>
                <a:buSzPts val="2500"/>
                <a:buFont typeface="Arial"/>
                <a:buChar char="•"/>
                <a:tabLst/>
                <a:defRPr/>
              </a:pPr>
              <a:r>
                <a:rPr kumimoji="0" lang="es-ES_tradnl" sz="2400" b="0" i="0" u="none" strike="noStrike" kern="0" cap="none" spc="0" normalizeH="0" baseline="0" noProof="0" dirty="0">
                  <a:ln>
                    <a:noFill/>
                  </a:ln>
                  <a:solidFill>
                    <a:prstClr val="black"/>
                  </a:solidFill>
                  <a:effectLst/>
                  <a:uLnTx/>
                  <a:uFillTx/>
                  <a:latin typeface="Proxima Nova" panose="02000506030000020004" pitchFamily="2" charset="0"/>
                  <a:cs typeface="Arial"/>
                  <a:sym typeface="Arial"/>
                </a:rPr>
                <a:t>Secuenciación masiva</a:t>
              </a:r>
            </a:p>
            <a:p>
              <a:pPr marL="228600" marR="0" lvl="1" indent="-228600" algn="l" defTabSz="914400" rtl="0" eaLnBrk="1" fontAlgn="auto" latinLnBrk="0" hangingPunct="1">
                <a:lnSpc>
                  <a:spcPct val="90000"/>
                </a:lnSpc>
                <a:spcBef>
                  <a:spcPts val="375"/>
                </a:spcBef>
                <a:spcAft>
                  <a:spcPts val="0"/>
                </a:spcAft>
                <a:buClr>
                  <a:prstClr val="black"/>
                </a:buClr>
                <a:buSzPts val="2500"/>
                <a:buFont typeface="Arial"/>
                <a:buChar char="•"/>
                <a:tabLst/>
                <a:defRPr/>
              </a:pPr>
              <a:r>
                <a:rPr kumimoji="0" lang="es-ES_tradnl" sz="2400" b="0" i="0" u="none" strike="noStrike" kern="0" cap="none" spc="0" normalizeH="0" baseline="0" noProof="0" dirty="0">
                  <a:ln>
                    <a:noFill/>
                  </a:ln>
                  <a:solidFill>
                    <a:prstClr val="black"/>
                  </a:solidFill>
                  <a:effectLst/>
                  <a:uLnTx/>
                  <a:uFillTx/>
                  <a:latin typeface="Proxima Nova" panose="02000506030000020004" pitchFamily="2" charset="0"/>
                  <a:cs typeface="Arial"/>
                  <a:sym typeface="Arial"/>
                </a:rPr>
                <a:t>Bioinformática para mapear secuencias a especies específicas.</a:t>
              </a:r>
            </a:p>
            <a:p>
              <a:pPr marL="228600" marR="0" lvl="1" indent="-228600" algn="l" defTabSz="914400" rtl="0" eaLnBrk="1" fontAlgn="auto" latinLnBrk="0" hangingPunct="1">
                <a:lnSpc>
                  <a:spcPct val="90000"/>
                </a:lnSpc>
                <a:spcBef>
                  <a:spcPts val="375"/>
                </a:spcBef>
                <a:spcAft>
                  <a:spcPts val="0"/>
                </a:spcAft>
                <a:buClr>
                  <a:prstClr val="black"/>
                </a:buClr>
                <a:buSzPts val="2500"/>
                <a:buFont typeface="Arial"/>
                <a:buChar char="•"/>
                <a:tabLst/>
                <a:defRPr/>
              </a:pPr>
              <a:r>
                <a:rPr kumimoji="0" lang="es-ES_tradnl" sz="2400" b="0" i="0" u="none" strike="noStrike" kern="0" cap="none" spc="0" normalizeH="0" baseline="0" noProof="0" dirty="0">
                  <a:ln>
                    <a:noFill/>
                  </a:ln>
                  <a:solidFill>
                    <a:prstClr val="black"/>
                  </a:solidFill>
                  <a:effectLst/>
                  <a:uLnTx/>
                  <a:uFillTx/>
                  <a:latin typeface="Proxima Nova" panose="02000506030000020004" pitchFamily="2" charset="0"/>
                  <a:cs typeface="Arial"/>
                  <a:sym typeface="Arial"/>
                </a:rPr>
                <a:t>Medición de la abundancia relativa de lecturas.</a:t>
              </a:r>
            </a:p>
          </p:txBody>
        </p:sp>
      </p:grpSp>
      <p:sp>
        <p:nvSpPr>
          <p:cNvPr id="3" name="Slide Number Placeholder 2">
            <a:extLst>
              <a:ext uri="{FF2B5EF4-FFF2-40B4-BE49-F238E27FC236}">
                <a16:creationId xmlns:a16="http://schemas.microsoft.com/office/drawing/2014/main" id="{662A7BD4-FDCA-26AE-C0BF-77DC3A19E9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B6F15528-21DE-4FAA-801E-634DDDAF4B2B}" type="slidenum">
              <a:rPr kumimoji="0" lang="en-US" sz="8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US" sz="800" b="0" i="0" u="none" strike="noStrike" kern="0" cap="none" spc="0" normalizeH="0" baseline="0" noProof="0">
              <a:ln>
                <a:noFill/>
              </a:ln>
              <a:solidFill>
                <a:prstClr val="black">
                  <a:tint val="75000"/>
                </a:prstClr>
              </a:solidFill>
              <a:effectLst/>
              <a:uLnTx/>
              <a:uFillTx/>
              <a:latin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C37A-2ADE-9967-8585-D1D4C71D6C8F}"/>
              </a:ext>
            </a:extLst>
          </p:cNvPr>
          <p:cNvSpPr>
            <a:spLocks noGrp="1"/>
          </p:cNvSpPr>
          <p:nvPr>
            <p:ph type="title"/>
          </p:nvPr>
        </p:nvSpPr>
        <p:spPr/>
        <p:txBody>
          <a:bodyPr>
            <a:normAutofit/>
          </a:bodyPr>
          <a:lstStyle/>
          <a:p>
            <a:r>
              <a:rPr lang="es-ES_tradnl" sz="3600" b="1" dirty="0"/>
              <a:t>Métodos para el análisis de </a:t>
            </a:r>
            <a:r>
              <a:rPr lang="es-ES_tradnl" sz="3600" b="1" dirty="0" err="1"/>
              <a:t>eDNA</a:t>
            </a:r>
            <a:endParaRPr lang="es-ES_tradnl" sz="3600" b="1" dirty="0"/>
          </a:p>
        </p:txBody>
      </p:sp>
      <p:pic>
        <p:nvPicPr>
          <p:cNvPr id="8" name="Google Shape;156;p20" descr="A diagram of dna sequence&#10;&#10;Description automatically generated">
            <a:extLst>
              <a:ext uri="{FF2B5EF4-FFF2-40B4-BE49-F238E27FC236}">
                <a16:creationId xmlns:a16="http://schemas.microsoft.com/office/drawing/2014/main" id="{05D6913A-2041-914B-A4BD-20A8F215935F}"/>
              </a:ext>
            </a:extLst>
          </p:cNvPr>
          <p:cNvPicPr preferRelativeResize="0"/>
          <p:nvPr/>
        </p:nvPicPr>
        <p:blipFill rotWithShape="1">
          <a:blip r:embed="rId2">
            <a:alphaModFix/>
          </a:blip>
          <a:srcRect l="38042" r="35448"/>
          <a:stretch/>
        </p:blipFill>
        <p:spPr>
          <a:xfrm>
            <a:off x="729941" y="2324521"/>
            <a:ext cx="2223686" cy="3071265"/>
          </a:xfrm>
          <a:prstGeom prst="rect">
            <a:avLst/>
          </a:prstGeom>
          <a:noFill/>
          <a:ln>
            <a:noFill/>
          </a:ln>
        </p:spPr>
      </p:pic>
      <p:sp>
        <p:nvSpPr>
          <p:cNvPr id="12" name="TextBox 11">
            <a:extLst>
              <a:ext uri="{FF2B5EF4-FFF2-40B4-BE49-F238E27FC236}">
                <a16:creationId xmlns:a16="http://schemas.microsoft.com/office/drawing/2014/main" id="{B0A23BA3-8974-CA1F-0BB0-EBD7D7E0D6A8}"/>
              </a:ext>
            </a:extLst>
          </p:cNvPr>
          <p:cNvSpPr txBox="1"/>
          <p:nvPr/>
        </p:nvSpPr>
        <p:spPr>
          <a:xfrm>
            <a:off x="2253441" y="5567954"/>
            <a:ext cx="2372765"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err="1">
                <a:ln>
                  <a:noFill/>
                </a:ln>
                <a:solidFill>
                  <a:prstClr val="white"/>
                </a:solidFill>
                <a:effectLst/>
                <a:uLnTx/>
                <a:uFillTx/>
                <a:latin typeface="Helvetica" pitchFamily="2" charset="0"/>
                <a:ea typeface="+mn-ea"/>
                <a:cs typeface="+mn-cs"/>
              </a:rPr>
              <a:t>Metabarcoding</a:t>
            </a:r>
            <a:endParaRPr kumimoji="0" lang="es-ES_tradnl" sz="2400" b="1" i="0" u="none" strike="noStrike" kern="1200" cap="none" spc="0" normalizeH="0" baseline="0" noProof="0" dirty="0">
              <a:ln>
                <a:noFill/>
              </a:ln>
              <a:solidFill>
                <a:prstClr val="white"/>
              </a:solidFill>
              <a:effectLst/>
              <a:uLnTx/>
              <a:uFillTx/>
              <a:latin typeface="Helvetica" pitchFamily="2" charset="0"/>
              <a:ea typeface="+mn-ea"/>
              <a:cs typeface="+mn-cs"/>
            </a:endParaRPr>
          </a:p>
        </p:txBody>
      </p:sp>
      <p:sp>
        <p:nvSpPr>
          <p:cNvPr id="13" name="TextBox 12">
            <a:extLst>
              <a:ext uri="{FF2B5EF4-FFF2-40B4-BE49-F238E27FC236}">
                <a16:creationId xmlns:a16="http://schemas.microsoft.com/office/drawing/2014/main" id="{DF8083AA-F072-A03A-8B0E-169EB0A93C5D}"/>
              </a:ext>
            </a:extLst>
          </p:cNvPr>
          <p:cNvSpPr txBox="1"/>
          <p:nvPr/>
        </p:nvSpPr>
        <p:spPr>
          <a:xfrm>
            <a:off x="961357" y="2285494"/>
            <a:ext cx="747320" cy="646331"/>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sz="1800" b="0" i="0" u="none" strike="noStrike" kern="1200" cap="none" spc="0" normalizeH="0" baseline="0" noProof="0" dirty="0" err="1">
                <a:ln>
                  <a:noFill/>
                </a:ln>
                <a:solidFill>
                  <a:prstClr val="white"/>
                </a:solidFill>
                <a:effectLst/>
                <a:uLnTx/>
                <a:uFillTx/>
                <a:latin typeface="Aptos" panose="02110004020202020204"/>
                <a:ea typeface="+mn-ea"/>
                <a:cs typeface="+mn-cs"/>
              </a:rPr>
              <a:t>qPCR</a:t>
            </a:r>
            <a:endParaRPr kumimoji="0" lang="es-ES_tradnl"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sz="1800" b="0" i="0" u="none" strike="noStrike" kern="1200" cap="none" spc="0" normalizeH="0" baseline="0" noProof="0" dirty="0" err="1">
                <a:ln>
                  <a:noFill/>
                </a:ln>
                <a:solidFill>
                  <a:prstClr val="white"/>
                </a:solidFill>
                <a:effectLst/>
                <a:uLnTx/>
                <a:uFillTx/>
                <a:latin typeface="Aptos" panose="02110004020202020204"/>
                <a:ea typeface="+mn-ea"/>
                <a:cs typeface="+mn-cs"/>
              </a:rPr>
              <a:t>dPCR</a:t>
            </a:r>
            <a:endParaRPr kumimoji="0" lang="es-ES_trad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4" name="TextBox 13">
            <a:extLst>
              <a:ext uri="{FF2B5EF4-FFF2-40B4-BE49-F238E27FC236}">
                <a16:creationId xmlns:a16="http://schemas.microsoft.com/office/drawing/2014/main" id="{DFE265BD-7347-45CC-B5C1-71B535B41E53}"/>
              </a:ext>
            </a:extLst>
          </p:cNvPr>
          <p:cNvSpPr txBox="1"/>
          <p:nvPr/>
        </p:nvSpPr>
        <p:spPr>
          <a:xfrm>
            <a:off x="961357" y="4921623"/>
            <a:ext cx="747320" cy="646331"/>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sz="1800" b="0" i="0" u="none" strike="noStrike" kern="1200" cap="none" spc="0" normalizeH="0" baseline="0" noProof="0" dirty="0" err="1">
                <a:ln>
                  <a:noFill/>
                </a:ln>
                <a:solidFill>
                  <a:prstClr val="white"/>
                </a:solidFill>
                <a:effectLst/>
                <a:uLnTx/>
                <a:uFillTx/>
                <a:latin typeface="Aptos" panose="02110004020202020204"/>
                <a:ea typeface="+mn-ea"/>
                <a:cs typeface="+mn-cs"/>
              </a:rPr>
              <a:t>qPCR</a:t>
            </a:r>
            <a:endParaRPr kumimoji="0" lang="es-ES_tradnl"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sz="1800" b="0" i="0" u="none" strike="noStrike" kern="1200" cap="none" spc="0" normalizeH="0" baseline="0" noProof="0" dirty="0" err="1">
                <a:ln>
                  <a:noFill/>
                </a:ln>
                <a:solidFill>
                  <a:prstClr val="white"/>
                </a:solidFill>
                <a:effectLst/>
                <a:uLnTx/>
                <a:uFillTx/>
                <a:latin typeface="Aptos" panose="02110004020202020204"/>
                <a:ea typeface="+mn-ea"/>
                <a:cs typeface="+mn-cs"/>
              </a:rPr>
              <a:t>dPCR</a:t>
            </a:r>
            <a:endParaRPr kumimoji="0" lang="es-ES_trad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5" name="TextBox 14">
            <a:extLst>
              <a:ext uri="{FF2B5EF4-FFF2-40B4-BE49-F238E27FC236}">
                <a16:creationId xmlns:a16="http://schemas.microsoft.com/office/drawing/2014/main" id="{88A8BFE4-24C0-D77F-82BA-6429D7ADD0F9}"/>
              </a:ext>
            </a:extLst>
          </p:cNvPr>
          <p:cNvSpPr txBox="1"/>
          <p:nvPr/>
        </p:nvSpPr>
        <p:spPr>
          <a:xfrm>
            <a:off x="1952995" y="1690688"/>
            <a:ext cx="2956259"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prstClr val="white"/>
                </a:solidFill>
                <a:effectLst/>
                <a:uLnTx/>
                <a:uFillTx/>
                <a:latin typeface="Helvetica" pitchFamily="2" charset="0"/>
                <a:ea typeface="+mn-ea"/>
                <a:cs typeface="+mn-cs"/>
              </a:rPr>
              <a:t>Especie-específico</a:t>
            </a:r>
          </a:p>
        </p:txBody>
      </p:sp>
      <p:sp>
        <p:nvSpPr>
          <p:cNvPr id="16" name="TextBox 15">
            <a:extLst>
              <a:ext uri="{FF2B5EF4-FFF2-40B4-BE49-F238E27FC236}">
                <a16:creationId xmlns:a16="http://schemas.microsoft.com/office/drawing/2014/main" id="{C6B6F414-F4BB-9F7F-D3BE-881F941B65BA}"/>
              </a:ext>
            </a:extLst>
          </p:cNvPr>
          <p:cNvSpPr txBox="1"/>
          <p:nvPr/>
        </p:nvSpPr>
        <p:spPr>
          <a:xfrm>
            <a:off x="6096000" y="1756752"/>
            <a:ext cx="3858236" cy="461665"/>
          </a:xfrm>
          <a:prstGeom prst="rect">
            <a:avLst/>
          </a:prstGeom>
          <a:solidFill>
            <a:schemeClr val="accent5">
              <a:lumMod val="20000"/>
              <a:lumOff val="80000"/>
            </a:schemeClr>
          </a:solidFill>
          <a:ln>
            <a:solidFill>
              <a:srgbClr val="FF0000"/>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prstClr val="black"/>
                </a:solidFill>
                <a:effectLst/>
                <a:uLnTx/>
                <a:uFillTx/>
                <a:latin typeface="Aptos" panose="02110004020202020204"/>
                <a:ea typeface="+mn-ea"/>
                <a:cs typeface="+mn-cs"/>
              </a:rPr>
              <a:t>¿Qué queremos estudiar?</a:t>
            </a:r>
          </a:p>
        </p:txBody>
      </p:sp>
      <p:pic>
        <p:nvPicPr>
          <p:cNvPr id="17" name="Imagen 15">
            <a:extLst>
              <a:ext uri="{FF2B5EF4-FFF2-40B4-BE49-F238E27FC236}">
                <a16:creationId xmlns:a16="http://schemas.microsoft.com/office/drawing/2014/main" id="{360B4543-1C39-0C4F-F590-657B8D650F0E}"/>
              </a:ext>
            </a:extLst>
          </p:cNvPr>
          <p:cNvPicPr>
            <a:picLocks noChangeAspect="1"/>
          </p:cNvPicPr>
          <p:nvPr/>
        </p:nvPicPr>
        <p:blipFill rotWithShape="1">
          <a:blip r:embed="rId3"/>
          <a:srcRect l="46202" t="33326" r="35989" b="50000"/>
          <a:stretch/>
        </p:blipFill>
        <p:spPr>
          <a:xfrm>
            <a:off x="5421140" y="4409000"/>
            <a:ext cx="2510108" cy="1762684"/>
          </a:xfrm>
          <a:prstGeom prst="rect">
            <a:avLst/>
          </a:prstGeom>
        </p:spPr>
      </p:pic>
      <p:pic>
        <p:nvPicPr>
          <p:cNvPr id="18" name="Imagen 15">
            <a:extLst>
              <a:ext uri="{FF2B5EF4-FFF2-40B4-BE49-F238E27FC236}">
                <a16:creationId xmlns:a16="http://schemas.microsoft.com/office/drawing/2014/main" id="{DA668714-F4AC-37CD-7901-6963A68FA2AA}"/>
              </a:ext>
            </a:extLst>
          </p:cNvPr>
          <p:cNvPicPr>
            <a:picLocks noChangeAspect="1"/>
          </p:cNvPicPr>
          <p:nvPr/>
        </p:nvPicPr>
        <p:blipFill rotWithShape="1">
          <a:blip r:embed="rId4"/>
          <a:srcRect l="35764" t="14679" r="28004" b="26238"/>
          <a:stretch/>
        </p:blipFill>
        <p:spPr>
          <a:xfrm>
            <a:off x="8025118" y="2588412"/>
            <a:ext cx="2911642" cy="3561050"/>
          </a:xfrm>
          <a:prstGeom prst="rect">
            <a:avLst/>
          </a:prstGeom>
        </p:spPr>
      </p:pic>
      <p:pic>
        <p:nvPicPr>
          <p:cNvPr id="20" name="Graphic 19" descr="Question Mark with solid fill">
            <a:extLst>
              <a:ext uri="{FF2B5EF4-FFF2-40B4-BE49-F238E27FC236}">
                <a16:creationId xmlns:a16="http://schemas.microsoft.com/office/drawing/2014/main" id="{AE4E25C4-669A-E2CF-C8AE-6F4ED64A64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92618" y="2931825"/>
            <a:ext cx="1316636" cy="1316636"/>
          </a:xfrm>
          <a:prstGeom prst="rect">
            <a:avLst/>
          </a:prstGeom>
        </p:spPr>
      </p:pic>
      <p:sp>
        <p:nvSpPr>
          <p:cNvPr id="21" name="TextBox 20">
            <a:extLst>
              <a:ext uri="{FF2B5EF4-FFF2-40B4-BE49-F238E27FC236}">
                <a16:creationId xmlns:a16="http://schemas.microsoft.com/office/drawing/2014/main" id="{BCCEC579-6CF0-1928-5E70-C54B06D0E2DE}"/>
              </a:ext>
            </a:extLst>
          </p:cNvPr>
          <p:cNvSpPr txBox="1"/>
          <p:nvPr/>
        </p:nvSpPr>
        <p:spPr>
          <a:xfrm>
            <a:off x="5491750" y="6123543"/>
            <a:ext cx="233435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sz="1800" b="0" i="0" u="none" strike="noStrike" kern="1200" cap="none" spc="0" normalizeH="0" baseline="0" noProof="0" dirty="0">
                <a:ln>
                  <a:noFill/>
                </a:ln>
                <a:solidFill>
                  <a:srgbClr val="FF0000"/>
                </a:solidFill>
                <a:effectLst/>
                <a:uLnTx/>
                <a:uFillTx/>
                <a:latin typeface="Aptos" panose="02110004020202020204"/>
                <a:ea typeface="+mn-ea"/>
                <a:cs typeface="+mn-cs"/>
              </a:rPr>
              <a:t>Especies particulares</a:t>
            </a:r>
          </a:p>
        </p:txBody>
      </p:sp>
      <p:sp>
        <p:nvSpPr>
          <p:cNvPr id="22" name="TextBox 21">
            <a:extLst>
              <a:ext uri="{FF2B5EF4-FFF2-40B4-BE49-F238E27FC236}">
                <a16:creationId xmlns:a16="http://schemas.microsoft.com/office/drawing/2014/main" id="{3141B077-1CC2-21DE-2A42-A2419FBEACD8}"/>
              </a:ext>
            </a:extLst>
          </p:cNvPr>
          <p:cNvSpPr txBox="1"/>
          <p:nvPr/>
        </p:nvSpPr>
        <p:spPr>
          <a:xfrm>
            <a:off x="8025118" y="6123543"/>
            <a:ext cx="2911642"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_tradnl" sz="1800" b="0" i="0" u="none" strike="noStrike" kern="1200" cap="none" spc="0" normalizeH="0" baseline="0" noProof="0" dirty="0">
                <a:ln>
                  <a:noFill/>
                </a:ln>
                <a:solidFill>
                  <a:srgbClr val="FF0000"/>
                </a:solidFill>
                <a:effectLst/>
                <a:uLnTx/>
                <a:uFillTx/>
                <a:latin typeface="Aptos" panose="02110004020202020204"/>
                <a:ea typeface="+mn-ea"/>
                <a:cs typeface="+mn-cs"/>
              </a:rPr>
              <a:t>Grupos de especies</a:t>
            </a:r>
          </a:p>
        </p:txBody>
      </p:sp>
      <p:sp>
        <p:nvSpPr>
          <p:cNvPr id="3" name="Slide Number Placeholder 1">
            <a:extLst>
              <a:ext uri="{FF2B5EF4-FFF2-40B4-BE49-F238E27FC236}">
                <a16:creationId xmlns:a16="http://schemas.microsoft.com/office/drawing/2014/main" id="{4B29E5F6-1E97-D538-FCAA-8A1D6568AD2F}"/>
              </a:ext>
            </a:extLst>
          </p:cNvPr>
          <p:cNvSpPr txBox="1">
            <a:spLocks/>
          </p:cNvSpPr>
          <p:nvPr/>
        </p:nvSpPr>
        <p:spPr>
          <a:xfrm>
            <a:off x="8848565" y="633294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825"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8E5F58A-7AAB-4064-8005-0E764A4DD294}" type="slidenum">
              <a:rPr lang="es-MX" sz="1200" smtClean="0">
                <a:solidFill>
                  <a:schemeClr val="tx1"/>
                </a:solidFill>
                <a:latin typeface="Franklin Gothic Book" panose="020B0503020102020204" pitchFamily="34" charset="0"/>
              </a:rPr>
              <a:pPr/>
              <a:t>4</a:t>
            </a:fld>
            <a:endParaRPr lang="es-MX" sz="1200">
              <a:solidFill>
                <a:schemeClr val="tx1"/>
              </a:solidFill>
              <a:latin typeface="Franklin Gothic Book" panose="020B0503020102020204" pitchFamily="34" charset="0"/>
            </a:endParaRPr>
          </a:p>
        </p:txBody>
      </p:sp>
    </p:spTree>
    <p:extLst>
      <p:ext uri="{BB962C8B-B14F-4D97-AF65-F5344CB8AC3E}">
        <p14:creationId xmlns:p14="http://schemas.microsoft.com/office/powerpoint/2010/main" val="3272302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3B2BD-0C8E-1EDD-0D60-701A1A577C06}"/>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3C289C3-246E-E105-D7C9-D9648AC23059}"/>
              </a:ext>
            </a:extLst>
          </p:cNvPr>
          <p:cNvGrpSpPr/>
          <p:nvPr/>
        </p:nvGrpSpPr>
        <p:grpSpPr>
          <a:xfrm>
            <a:off x="127420" y="1646631"/>
            <a:ext cx="8739187" cy="4605337"/>
            <a:chOff x="211698" y="268843"/>
            <a:chExt cx="8739187" cy="4605337"/>
          </a:xfrm>
        </p:grpSpPr>
        <p:grpSp>
          <p:nvGrpSpPr>
            <p:cNvPr id="19" name="Group 18">
              <a:extLst>
                <a:ext uri="{FF2B5EF4-FFF2-40B4-BE49-F238E27FC236}">
                  <a16:creationId xmlns:a16="http://schemas.microsoft.com/office/drawing/2014/main" id="{D69E3A98-AE68-2A36-D33A-F0B4BB667648}"/>
                </a:ext>
              </a:extLst>
            </p:cNvPr>
            <p:cNvGrpSpPr/>
            <p:nvPr/>
          </p:nvGrpSpPr>
          <p:grpSpPr>
            <a:xfrm>
              <a:off x="211698" y="268843"/>
              <a:ext cx="8739187" cy="4605337"/>
              <a:chOff x="271463" y="442913"/>
              <a:chExt cx="8739187" cy="4605337"/>
            </a:xfrm>
          </p:grpSpPr>
          <p:sp>
            <p:nvSpPr>
              <p:cNvPr id="22" name="Rectangle: Rounded Corners 12">
                <a:extLst>
                  <a:ext uri="{FF2B5EF4-FFF2-40B4-BE49-F238E27FC236}">
                    <a16:creationId xmlns:a16="http://schemas.microsoft.com/office/drawing/2014/main" id="{EF7BA32B-F729-D37C-2597-1175D6D9C404}"/>
                  </a:ext>
                </a:extLst>
              </p:cNvPr>
              <p:cNvSpPr/>
              <p:nvPr/>
            </p:nvSpPr>
            <p:spPr>
              <a:xfrm>
                <a:off x="271463" y="442913"/>
                <a:ext cx="8739187" cy="4605337"/>
              </a:xfrm>
              <a:prstGeom prst="roundRect">
                <a:avLst/>
              </a:prstGeom>
              <a:solidFill>
                <a:schemeClr val="tx2">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_tradnl" sz="1400" b="0" i="0" u="none" strike="noStrike" kern="0" cap="none" spc="0" normalizeH="0" baseline="0" noProof="0" dirty="0">
                  <a:ln>
                    <a:noFill/>
                  </a:ln>
                  <a:solidFill>
                    <a:prstClr val="white"/>
                  </a:solidFill>
                  <a:effectLst/>
                  <a:uLnTx/>
                  <a:uFillTx/>
                  <a:latin typeface="Calibri"/>
                  <a:ea typeface="+mn-ea"/>
                  <a:cs typeface="+mn-cs"/>
                  <a:sym typeface="Arial"/>
                </a:endParaRPr>
              </a:p>
            </p:txBody>
          </p:sp>
          <p:grpSp>
            <p:nvGrpSpPr>
              <p:cNvPr id="25" name="Group 24">
                <a:extLst>
                  <a:ext uri="{FF2B5EF4-FFF2-40B4-BE49-F238E27FC236}">
                    <a16:creationId xmlns:a16="http://schemas.microsoft.com/office/drawing/2014/main" id="{45E10B1A-463F-EBBD-84E1-A141EF573558}"/>
                  </a:ext>
                </a:extLst>
              </p:cNvPr>
              <p:cNvGrpSpPr>
                <a:grpSpLocks noChangeAspect="1"/>
              </p:cNvGrpSpPr>
              <p:nvPr/>
            </p:nvGrpSpPr>
            <p:grpSpPr>
              <a:xfrm>
                <a:off x="442191" y="566100"/>
                <a:ext cx="8246884" cy="4228185"/>
                <a:chOff x="792483" y="520607"/>
                <a:chExt cx="10699671" cy="5485730"/>
              </a:xfrm>
            </p:grpSpPr>
            <p:pic>
              <p:nvPicPr>
                <p:cNvPr id="26" name="Picture 25" descr="A white circle with blue frames&#10;&#10;Description automatically generated">
                  <a:extLst>
                    <a:ext uri="{FF2B5EF4-FFF2-40B4-BE49-F238E27FC236}">
                      <a16:creationId xmlns:a16="http://schemas.microsoft.com/office/drawing/2014/main" id="{7929C808-E236-5F05-8FC2-0B533827BDC2}"/>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5437" b="94369" l="2353" r="93333">
                              <a14:foregroundMark x1="39020" y1="8932" x2="39020" y2="8932"/>
                              <a14:foregroundMark x1="48824" y1="5437" x2="48824" y2="5437"/>
                              <a14:foregroundMark x1="6471" y1="40194" x2="6471" y2="40194"/>
                              <a14:foregroundMark x1="2549" y1="50485" x2="2549" y2="50485"/>
                              <a14:foregroundMark x1="42157" y1="89515" x2="42157" y2="89515"/>
                              <a14:foregroundMark x1="47843" y1="94369" x2="47843" y2="94369"/>
                              <a14:foregroundMark x1="90000" y1="61165" x2="90000" y2="61165"/>
                              <a14:foregroundMark x1="93333" y1="49709" x2="93333" y2="49709"/>
                            </a14:backgroundRemoval>
                          </a14:imgEffect>
                          <a14:imgEffect>
                            <a14:brightnessContrast contrast="40000"/>
                          </a14:imgEffect>
                        </a14:imgLayer>
                      </a14:imgProps>
                    </a:ext>
                    <a:ext uri="{28A0092B-C50C-407E-A947-70E740481C1C}">
                      <a14:useLocalDpi xmlns:a14="http://schemas.microsoft.com/office/drawing/2010/main" val="0"/>
                    </a:ext>
                  </a:extLst>
                </a:blip>
                <a:srcRect l="1236" t="2405" r="3789" b="3286"/>
                <a:stretch/>
              </p:blipFill>
              <p:spPr>
                <a:xfrm>
                  <a:off x="5336403" y="520607"/>
                  <a:ext cx="708050" cy="709984"/>
                </a:xfrm>
                <a:prstGeom prst="rect">
                  <a:avLst/>
                </a:prstGeom>
              </p:spPr>
            </p:pic>
            <p:grpSp>
              <p:nvGrpSpPr>
                <p:cNvPr id="27" name="Group 26">
                  <a:extLst>
                    <a:ext uri="{FF2B5EF4-FFF2-40B4-BE49-F238E27FC236}">
                      <a16:creationId xmlns:a16="http://schemas.microsoft.com/office/drawing/2014/main" id="{E7712E36-CCA6-7E47-FAED-2EB61B9A2B28}"/>
                    </a:ext>
                  </a:extLst>
                </p:cNvPr>
                <p:cNvGrpSpPr/>
                <p:nvPr/>
              </p:nvGrpSpPr>
              <p:grpSpPr>
                <a:xfrm>
                  <a:off x="792483" y="848069"/>
                  <a:ext cx="10699671" cy="5158268"/>
                  <a:chOff x="792483" y="848069"/>
                  <a:chExt cx="10699671" cy="5158268"/>
                </a:xfrm>
              </p:grpSpPr>
              <p:sp>
                <p:nvSpPr>
                  <p:cNvPr id="28" name="Oval 27">
                    <a:extLst>
                      <a:ext uri="{FF2B5EF4-FFF2-40B4-BE49-F238E27FC236}">
                        <a16:creationId xmlns:a16="http://schemas.microsoft.com/office/drawing/2014/main" id="{FCA8C646-94D6-642D-8597-E1AD22423ECC}"/>
                      </a:ext>
                    </a:extLst>
                  </p:cNvPr>
                  <p:cNvSpPr/>
                  <p:nvPr/>
                </p:nvSpPr>
                <p:spPr>
                  <a:xfrm>
                    <a:off x="792483" y="4099016"/>
                    <a:ext cx="1898177" cy="189817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400" b="1" i="0" u="none" strike="noStrike" kern="0" cap="none" spc="0" normalizeH="0" baseline="0" noProof="0" dirty="0" err="1">
                        <a:ln>
                          <a:noFill/>
                        </a:ln>
                        <a:solidFill>
                          <a:prstClr val="white"/>
                        </a:solidFill>
                        <a:effectLst/>
                        <a:uLnTx/>
                        <a:uFillTx/>
                        <a:latin typeface="Abadi" panose="020B0604020104020204" pitchFamily="34" charset="0"/>
                        <a:ea typeface="+mn-ea"/>
                        <a:cs typeface="+mn-cs"/>
                        <a:sym typeface="Arial"/>
                      </a:rPr>
                      <a:t>Collect</a:t>
                    </a:r>
                    <a:endParaRPr kumimoji="0" lang="es-ES_tradnl" sz="1400" b="1" i="0" u="none" strike="noStrike" kern="0" cap="none" spc="0" normalizeH="0" baseline="0" noProof="0" dirty="0">
                      <a:ln>
                        <a:noFill/>
                      </a:ln>
                      <a:solidFill>
                        <a:prstClr val="white"/>
                      </a:solidFill>
                      <a:effectLst/>
                      <a:uLnTx/>
                      <a:uFillTx/>
                      <a:latin typeface="Abadi" panose="020B0604020104020204" pitchFamily="34" charset="0"/>
                      <a:ea typeface="+mn-ea"/>
                      <a:cs typeface="+mn-cs"/>
                      <a:sym typeface="Arial"/>
                    </a:endParaRPr>
                  </a:p>
                </p:txBody>
              </p:sp>
              <p:sp>
                <p:nvSpPr>
                  <p:cNvPr id="29" name="Oval 28">
                    <a:extLst>
                      <a:ext uri="{FF2B5EF4-FFF2-40B4-BE49-F238E27FC236}">
                        <a16:creationId xmlns:a16="http://schemas.microsoft.com/office/drawing/2014/main" id="{AB7055B1-63A6-BAFA-7256-540D6839EECC}"/>
                      </a:ext>
                    </a:extLst>
                  </p:cNvPr>
                  <p:cNvSpPr/>
                  <p:nvPr/>
                </p:nvSpPr>
                <p:spPr>
                  <a:xfrm>
                    <a:off x="2979202" y="4099016"/>
                    <a:ext cx="1898177" cy="189817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400" b="1" i="0" u="none" strike="noStrike" kern="0" cap="none" spc="0" normalizeH="0" baseline="0" noProof="0" dirty="0" err="1">
                        <a:ln>
                          <a:noFill/>
                        </a:ln>
                        <a:solidFill>
                          <a:prstClr val="white"/>
                        </a:solidFill>
                        <a:effectLst/>
                        <a:uLnTx/>
                        <a:uFillTx/>
                        <a:latin typeface="Abadi" panose="020B0604020104020204" pitchFamily="34" charset="0"/>
                        <a:ea typeface="+mn-ea"/>
                        <a:cs typeface="+mn-cs"/>
                        <a:sym typeface="Arial"/>
                      </a:rPr>
                      <a:t>Filter</a:t>
                    </a:r>
                    <a:endParaRPr kumimoji="0" lang="es-ES_tradnl" sz="1400" b="1" i="0" u="none" strike="noStrike" kern="0" cap="none" spc="0" normalizeH="0" baseline="0" noProof="0" dirty="0">
                      <a:ln>
                        <a:noFill/>
                      </a:ln>
                      <a:solidFill>
                        <a:prstClr val="white"/>
                      </a:solidFill>
                      <a:effectLst/>
                      <a:uLnTx/>
                      <a:uFillTx/>
                      <a:latin typeface="Abadi" panose="020B0604020104020204" pitchFamily="34" charset="0"/>
                      <a:ea typeface="+mn-ea"/>
                      <a:cs typeface="+mn-cs"/>
                      <a:sym typeface="Arial"/>
                    </a:endParaRPr>
                  </a:p>
                </p:txBody>
              </p:sp>
              <p:sp>
                <p:nvSpPr>
                  <p:cNvPr id="30" name="Oval 29">
                    <a:extLst>
                      <a:ext uri="{FF2B5EF4-FFF2-40B4-BE49-F238E27FC236}">
                        <a16:creationId xmlns:a16="http://schemas.microsoft.com/office/drawing/2014/main" id="{B7066AB9-FF5A-5625-2347-62AEDAAE4A6B}"/>
                      </a:ext>
                    </a:extLst>
                  </p:cNvPr>
                  <p:cNvSpPr/>
                  <p:nvPr/>
                </p:nvSpPr>
                <p:spPr>
                  <a:xfrm>
                    <a:off x="5169407" y="4108160"/>
                    <a:ext cx="1898177" cy="189817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400" b="1" i="0" u="none" strike="noStrike" kern="0" cap="none" spc="0" normalizeH="0" baseline="0" noProof="0" dirty="0">
                        <a:ln>
                          <a:noFill/>
                        </a:ln>
                        <a:solidFill>
                          <a:prstClr val="white"/>
                        </a:solidFill>
                        <a:effectLst/>
                        <a:uLnTx/>
                        <a:uFillTx/>
                        <a:latin typeface="Abadi" panose="020B0604020104020204" pitchFamily="34" charset="0"/>
                        <a:ea typeface="+mn-ea"/>
                        <a:cs typeface="+mn-cs"/>
                        <a:sym typeface="Arial"/>
                      </a:rPr>
                      <a:t>Preserve</a:t>
                    </a:r>
                  </a:p>
                </p:txBody>
              </p:sp>
              <p:sp>
                <p:nvSpPr>
                  <p:cNvPr id="31" name="Oval 30">
                    <a:extLst>
                      <a:ext uri="{FF2B5EF4-FFF2-40B4-BE49-F238E27FC236}">
                        <a16:creationId xmlns:a16="http://schemas.microsoft.com/office/drawing/2014/main" id="{459CB448-76B2-0206-123E-66A26D9D5575}"/>
                      </a:ext>
                    </a:extLst>
                  </p:cNvPr>
                  <p:cNvSpPr/>
                  <p:nvPr/>
                </p:nvSpPr>
                <p:spPr>
                  <a:xfrm>
                    <a:off x="7359611" y="4108160"/>
                    <a:ext cx="1898177" cy="189817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400" b="1" i="0" u="none" strike="noStrike" kern="0" cap="none" spc="0" normalizeH="0" baseline="0" noProof="0" dirty="0" err="1">
                        <a:ln>
                          <a:noFill/>
                        </a:ln>
                        <a:solidFill>
                          <a:prstClr val="white"/>
                        </a:solidFill>
                        <a:effectLst/>
                        <a:uLnTx/>
                        <a:uFillTx/>
                        <a:latin typeface="Abadi" panose="020B0604020104020204" pitchFamily="34" charset="0"/>
                        <a:ea typeface="+mn-ea"/>
                        <a:cs typeface="+mn-cs"/>
                        <a:sym typeface="Arial"/>
                      </a:rPr>
                      <a:t>Extract</a:t>
                    </a:r>
                    <a:endParaRPr kumimoji="0" lang="es-ES_tradnl" sz="1400" b="1" i="0" u="none" strike="noStrike" kern="0" cap="none" spc="0" normalizeH="0" baseline="0" noProof="0" dirty="0">
                      <a:ln>
                        <a:noFill/>
                      </a:ln>
                      <a:solidFill>
                        <a:prstClr val="white"/>
                      </a:solidFill>
                      <a:effectLst/>
                      <a:uLnTx/>
                      <a:uFillTx/>
                      <a:latin typeface="Abadi" panose="020B0604020104020204" pitchFamily="34" charset="0"/>
                      <a:ea typeface="+mn-ea"/>
                      <a:cs typeface="+mn-cs"/>
                      <a:sym typeface="Arial"/>
                    </a:endParaRPr>
                  </a:p>
                </p:txBody>
              </p:sp>
              <p:cxnSp>
                <p:nvCxnSpPr>
                  <p:cNvPr id="33" name="Straight Arrow Connector 32">
                    <a:extLst>
                      <a:ext uri="{FF2B5EF4-FFF2-40B4-BE49-F238E27FC236}">
                        <a16:creationId xmlns:a16="http://schemas.microsoft.com/office/drawing/2014/main" id="{CAB791A4-FB0E-53D1-7671-11DF46E17795}"/>
                      </a:ext>
                    </a:extLst>
                  </p:cNvPr>
                  <p:cNvCxnSpPr>
                    <a:cxnSpLocks/>
                  </p:cNvCxnSpPr>
                  <p:nvPr/>
                </p:nvCxnSpPr>
                <p:spPr>
                  <a:xfrm flipV="1">
                    <a:off x="1641569" y="3548207"/>
                    <a:ext cx="10629" cy="559955"/>
                  </a:xfrm>
                  <a:prstGeom prst="straightConnector1">
                    <a:avLst/>
                  </a:prstGeom>
                  <a:ln w="38100">
                    <a:solidFill>
                      <a:srgbClr val="5B9BD5"/>
                    </a:solidFill>
                    <a:bevel/>
                    <a:headEnd type="none"/>
                    <a:tailEnd type="oval"/>
                  </a:ln>
                </p:spPr>
                <p:style>
                  <a:lnRef idx="1">
                    <a:schemeClr val="accent1"/>
                  </a:lnRef>
                  <a:fillRef idx="0">
                    <a:schemeClr val="accent1"/>
                  </a:fillRef>
                  <a:effectRef idx="0">
                    <a:schemeClr val="accent1"/>
                  </a:effectRef>
                  <a:fontRef idx="minor">
                    <a:schemeClr val="tx1"/>
                  </a:fontRef>
                </p:style>
              </p:cxnSp>
              <p:pic>
                <p:nvPicPr>
                  <p:cNvPr id="35" name="Picture 34" descr="A clear glass bottle with a blue liquid inside&#10;&#10;Description automatically generated">
                    <a:extLst>
                      <a:ext uri="{FF2B5EF4-FFF2-40B4-BE49-F238E27FC236}">
                        <a16:creationId xmlns:a16="http://schemas.microsoft.com/office/drawing/2014/main" id="{A8DC35FA-1CEB-B77E-A14B-986380B3BEE3}"/>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3072" b="97696" l="10000" r="90000">
                                <a14:foregroundMark x1="42500" y1="7253" x2="42500" y2="7253"/>
                                <a14:foregroundMark x1="23158" y1="41297" x2="23158" y2="41297"/>
                                <a14:foregroundMark x1="48158" y1="9556" x2="48158" y2="9556"/>
                                <a14:foregroundMark x1="34211" y1="4181" x2="34211" y2="4181"/>
                                <a14:foregroundMark x1="49342" y1="3072" x2="49342" y2="3072"/>
                                <a14:foregroundMark x1="49605" y1="24573" x2="49605" y2="24573"/>
                                <a14:foregroundMark x1="44211" y1="17577" x2="44211" y2="17577"/>
                                <a14:foregroundMark x1="68684" y1="35751" x2="68684" y2="35751"/>
                                <a14:foregroundMark x1="76447" y1="45904" x2="76447" y2="45904"/>
                                <a14:foregroundMark x1="51184" y1="93003" x2="51184" y2="93003"/>
                                <a14:foregroundMark x1="72763" y1="93686" x2="72763" y2="93686"/>
                                <a14:foregroundMark x1="25000" y1="33106" x2="25000" y2="33106"/>
                                <a14:foregroundMark x1="31184" y1="28584" x2="31184" y2="28584"/>
                                <a14:foregroundMark x1="31184" y1="28584" x2="31184" y2="28584"/>
                                <a14:foregroundMark x1="27500" y1="30375" x2="27500" y2="30375"/>
                                <a14:foregroundMark x1="52500" y1="97696" x2="52500" y2="97696"/>
                              </a14:backgroundRemoval>
                            </a14:imgEffect>
                          </a14:imgLayer>
                        </a14:imgProps>
                      </a:ext>
                      <a:ext uri="{28A0092B-C50C-407E-A947-70E740481C1C}">
                        <a14:useLocalDpi xmlns:a14="http://schemas.microsoft.com/office/drawing/2010/main" val="0"/>
                      </a:ext>
                    </a:extLst>
                  </a:blip>
                  <a:stretch>
                    <a:fillRect/>
                  </a:stretch>
                </p:blipFill>
                <p:spPr>
                  <a:xfrm>
                    <a:off x="1096398" y="1393566"/>
                    <a:ext cx="1259236" cy="1941875"/>
                  </a:xfrm>
                  <a:prstGeom prst="rect">
                    <a:avLst/>
                  </a:prstGeom>
                </p:spPr>
              </p:pic>
              <p:pic>
                <p:nvPicPr>
                  <p:cNvPr id="36" name="Picture 35" descr="A row of medical equipment&#10;&#10;Description automatically generated">
                    <a:extLst>
                      <a:ext uri="{FF2B5EF4-FFF2-40B4-BE49-F238E27FC236}">
                        <a16:creationId xmlns:a16="http://schemas.microsoft.com/office/drawing/2014/main" id="{4408F403-0B98-E61A-222A-3CA07495804A}"/>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9929" b="89970" l="14212" r="90937">
                                <a14:foregroundMark x1="21988" y1="74569" x2="21988" y2="74569"/>
                                <a14:foregroundMark x1="14212" y1="80750" x2="14212" y2="80750"/>
                                <a14:foregroundMark x1="87796" y1="69402" x2="87796" y2="69402"/>
                              </a14:backgroundRemoval>
                            </a14:imgEffect>
                          </a14:imgLayer>
                        </a14:imgProps>
                      </a:ext>
                      <a:ext uri="{28A0092B-C50C-407E-A947-70E740481C1C}">
                        <a14:useLocalDpi xmlns:a14="http://schemas.microsoft.com/office/drawing/2010/main" val="0"/>
                      </a:ext>
                    </a:extLst>
                  </a:blip>
                  <a:srcRect l="9849"/>
                  <a:stretch/>
                </p:blipFill>
                <p:spPr>
                  <a:xfrm>
                    <a:off x="2503405" y="1627201"/>
                    <a:ext cx="2666002" cy="1502994"/>
                  </a:xfrm>
                  <a:prstGeom prst="rect">
                    <a:avLst/>
                  </a:prstGeom>
                </p:spPr>
              </p:pic>
              <p:cxnSp>
                <p:nvCxnSpPr>
                  <p:cNvPr id="37" name="Straight Arrow Connector 36">
                    <a:extLst>
                      <a:ext uri="{FF2B5EF4-FFF2-40B4-BE49-F238E27FC236}">
                        <a16:creationId xmlns:a16="http://schemas.microsoft.com/office/drawing/2014/main" id="{35437CEE-D34C-D9DA-ECE6-D1C07F977D57}"/>
                      </a:ext>
                    </a:extLst>
                  </p:cNvPr>
                  <p:cNvCxnSpPr>
                    <a:cxnSpLocks/>
                  </p:cNvCxnSpPr>
                  <p:nvPr/>
                </p:nvCxnSpPr>
                <p:spPr>
                  <a:xfrm flipV="1">
                    <a:off x="3822975" y="3130195"/>
                    <a:ext cx="0" cy="977966"/>
                  </a:xfrm>
                  <a:prstGeom prst="straightConnector1">
                    <a:avLst/>
                  </a:prstGeom>
                  <a:ln w="38100">
                    <a:solidFill>
                      <a:srgbClr val="5B9BD5"/>
                    </a:solidFill>
                    <a:bevel/>
                    <a:headEnd type="none"/>
                    <a:tailEnd type="oval"/>
                  </a:ln>
                </p:spPr>
                <p:style>
                  <a:lnRef idx="1">
                    <a:schemeClr val="accent1"/>
                  </a:lnRef>
                  <a:fillRef idx="0">
                    <a:schemeClr val="accent1"/>
                  </a:fillRef>
                  <a:effectRef idx="0">
                    <a:schemeClr val="accent1"/>
                  </a:effectRef>
                  <a:fontRef idx="minor">
                    <a:schemeClr val="tx1"/>
                  </a:fontRef>
                </p:style>
              </p:cxnSp>
              <p:pic>
                <p:nvPicPr>
                  <p:cNvPr id="38" name="Picture 37" descr="A test tube with a lid&#10;&#10;Description automatically generated">
                    <a:extLst>
                      <a:ext uri="{FF2B5EF4-FFF2-40B4-BE49-F238E27FC236}">
                        <a16:creationId xmlns:a16="http://schemas.microsoft.com/office/drawing/2014/main" id="{A003D530-B2E3-55A4-039E-472524FEB224}"/>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2955" b="92803" l="9726" r="90274">
                                <a14:foregroundMark x1="77431" y1="7045" x2="77431" y2="7045"/>
                                <a14:foregroundMark x1="76808" y1="3106" x2="76808" y2="3106"/>
                                <a14:foregroundMark x1="90399" y1="19470" x2="90399" y2="19470"/>
                                <a14:foregroundMark x1="50374" y1="92803" x2="50374" y2="92803"/>
                              </a14:backgroundRemoval>
                            </a14:imgEffect>
                          </a14:imgLayer>
                        </a14:imgProps>
                      </a:ext>
                      <a:ext uri="{28A0092B-C50C-407E-A947-70E740481C1C}">
                        <a14:useLocalDpi xmlns:a14="http://schemas.microsoft.com/office/drawing/2010/main" val="0"/>
                      </a:ext>
                    </a:extLst>
                  </a:blip>
                  <a:stretch>
                    <a:fillRect/>
                  </a:stretch>
                </p:blipFill>
                <p:spPr>
                  <a:xfrm rot="494585">
                    <a:off x="5468019" y="1186088"/>
                    <a:ext cx="1336971" cy="2200501"/>
                  </a:xfrm>
                  <a:prstGeom prst="rect">
                    <a:avLst/>
                  </a:prstGeom>
                </p:spPr>
              </p:pic>
              <p:cxnSp>
                <p:nvCxnSpPr>
                  <p:cNvPr id="40" name="Straight Arrow Connector 39">
                    <a:extLst>
                      <a:ext uri="{FF2B5EF4-FFF2-40B4-BE49-F238E27FC236}">
                        <a16:creationId xmlns:a16="http://schemas.microsoft.com/office/drawing/2014/main" id="{5B18DE66-58A1-F5BE-4BE2-60156B6F6B12}"/>
                      </a:ext>
                    </a:extLst>
                  </p:cNvPr>
                  <p:cNvCxnSpPr>
                    <a:cxnSpLocks/>
                  </p:cNvCxnSpPr>
                  <p:nvPr/>
                </p:nvCxnSpPr>
                <p:spPr>
                  <a:xfrm>
                    <a:off x="5820166" y="1194147"/>
                    <a:ext cx="206048" cy="687238"/>
                  </a:xfrm>
                  <a:prstGeom prst="straightConnector1">
                    <a:avLst/>
                  </a:prstGeom>
                  <a:ln w="9525">
                    <a:solidFill>
                      <a:srgbClr val="37424B"/>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594102B-AA0B-7716-3A6F-C5D8CD8EE7F0}"/>
                      </a:ext>
                    </a:extLst>
                  </p:cNvPr>
                  <p:cNvCxnSpPr>
                    <a:cxnSpLocks/>
                  </p:cNvCxnSpPr>
                  <p:nvPr/>
                </p:nvCxnSpPr>
                <p:spPr>
                  <a:xfrm flipV="1">
                    <a:off x="5999898" y="3548207"/>
                    <a:ext cx="0" cy="977966"/>
                  </a:xfrm>
                  <a:prstGeom prst="straightConnector1">
                    <a:avLst/>
                  </a:prstGeom>
                  <a:ln w="38100">
                    <a:solidFill>
                      <a:srgbClr val="5B9BD5"/>
                    </a:solidFill>
                    <a:bevel/>
                    <a:headEnd type="none"/>
                    <a:tailEnd type="oval"/>
                  </a:ln>
                </p:spPr>
                <p:style>
                  <a:lnRef idx="1">
                    <a:schemeClr val="accent1"/>
                  </a:lnRef>
                  <a:fillRef idx="0">
                    <a:schemeClr val="accent1"/>
                  </a:fillRef>
                  <a:effectRef idx="0">
                    <a:schemeClr val="accent1"/>
                  </a:effectRef>
                  <a:fontRef idx="minor">
                    <a:schemeClr val="tx1"/>
                  </a:fontRef>
                </p:style>
              </p:cxnSp>
              <p:pic>
                <p:nvPicPr>
                  <p:cNvPr id="42" name="Picture 41" descr="A close-up of a test tube&#10;&#10;Description automatically generated">
                    <a:extLst>
                      <a:ext uri="{FF2B5EF4-FFF2-40B4-BE49-F238E27FC236}">
                        <a16:creationId xmlns:a16="http://schemas.microsoft.com/office/drawing/2014/main" id="{3CC3CB1A-D1AB-B749-BC9D-C921213BE1B3}"/>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3336" t="8557" r="53814" b="2662"/>
                  <a:stretch/>
                </p:blipFill>
                <p:spPr>
                  <a:xfrm>
                    <a:off x="7395088" y="1179723"/>
                    <a:ext cx="884938" cy="1567232"/>
                  </a:xfrm>
                  <a:prstGeom prst="rect">
                    <a:avLst/>
                  </a:prstGeom>
                </p:spPr>
              </p:pic>
              <p:pic>
                <p:nvPicPr>
                  <p:cNvPr id="43" name="Picture 42" descr="A close-up of a test tube&#10;&#10;Description automatically generated">
                    <a:extLst>
                      <a:ext uri="{FF2B5EF4-FFF2-40B4-BE49-F238E27FC236}">
                        <a16:creationId xmlns:a16="http://schemas.microsoft.com/office/drawing/2014/main" id="{31ADDEE6-DE54-7B8D-2A4C-4B6F664EB03A}"/>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54527" t="11218" r="2449" b="3027"/>
                  <a:stretch/>
                </p:blipFill>
                <p:spPr>
                  <a:xfrm>
                    <a:off x="7926234" y="1195494"/>
                    <a:ext cx="901256" cy="1535509"/>
                  </a:xfrm>
                  <a:prstGeom prst="rect">
                    <a:avLst/>
                  </a:prstGeom>
                </p:spPr>
              </p:pic>
              <p:cxnSp>
                <p:nvCxnSpPr>
                  <p:cNvPr id="45" name="Straight Arrow Connector 44">
                    <a:extLst>
                      <a:ext uri="{FF2B5EF4-FFF2-40B4-BE49-F238E27FC236}">
                        <a16:creationId xmlns:a16="http://schemas.microsoft.com/office/drawing/2014/main" id="{F2BEAD08-1932-97E2-2E4D-25C8A3C2B6B7}"/>
                      </a:ext>
                    </a:extLst>
                  </p:cNvPr>
                  <p:cNvCxnSpPr>
                    <a:cxnSpLocks/>
                  </p:cNvCxnSpPr>
                  <p:nvPr/>
                </p:nvCxnSpPr>
                <p:spPr>
                  <a:xfrm flipV="1">
                    <a:off x="8280026" y="2893322"/>
                    <a:ext cx="0" cy="1516845"/>
                  </a:xfrm>
                  <a:prstGeom prst="straightConnector1">
                    <a:avLst/>
                  </a:prstGeom>
                  <a:ln w="38100">
                    <a:solidFill>
                      <a:srgbClr val="5B9BD5"/>
                    </a:solidFill>
                    <a:bevel/>
                    <a:headEnd type="none"/>
                    <a:tailEnd type="oval"/>
                  </a:ln>
                </p:spPr>
                <p:style>
                  <a:lnRef idx="1">
                    <a:schemeClr val="accent1"/>
                  </a:lnRef>
                  <a:fillRef idx="0">
                    <a:schemeClr val="accent1"/>
                  </a:fillRef>
                  <a:effectRef idx="0">
                    <a:schemeClr val="accent1"/>
                  </a:effectRef>
                  <a:fontRef idx="minor">
                    <a:schemeClr val="tx1"/>
                  </a:fontRef>
                </p:style>
              </p:cxnSp>
              <p:pic>
                <p:nvPicPr>
                  <p:cNvPr id="46" name="Picture 45" descr="A computer monitor with a blue screen&#10;&#10;Description automatically generated">
                    <a:extLst>
                      <a:ext uri="{FF2B5EF4-FFF2-40B4-BE49-F238E27FC236}">
                        <a16:creationId xmlns:a16="http://schemas.microsoft.com/office/drawing/2014/main" id="{1E6FE3BE-FE92-6311-9EAE-3DC4D7E108BF}"/>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5182" b="95700" l="9951" r="94483">
                                <a14:foregroundMark x1="68276" y1="18853" x2="68276" y2="18853"/>
                                <a14:foregroundMark x1="90739" y1="24035" x2="90739" y2="24035"/>
                                <a14:foregroundMark x1="51724" y1="9813" x2="51724" y2="9813"/>
                                <a14:foregroundMark x1="94581" y1="19735" x2="94581" y2="19735"/>
                                <a14:foregroundMark x1="55074" y1="5292" x2="55074" y2="5292"/>
                                <a14:foregroundMark x1="60394" y1="95700" x2="60394" y2="95700"/>
                                <a14:foregroundMark x1="65517" y1="23043" x2="65517" y2="23043"/>
                                <a14:foregroundMark x1="59803" y1="10805" x2="59803" y2="10805"/>
                              </a14:backgroundRemoval>
                            </a14:imgEffect>
                          </a14:imgLayer>
                        </a14:imgProps>
                      </a:ext>
                      <a:ext uri="{28A0092B-C50C-407E-A947-70E740481C1C}">
                        <a14:useLocalDpi xmlns:a14="http://schemas.microsoft.com/office/drawing/2010/main" val="0"/>
                      </a:ext>
                    </a:extLst>
                  </a:blip>
                  <a:stretch>
                    <a:fillRect/>
                  </a:stretch>
                </p:blipFill>
                <p:spPr>
                  <a:xfrm>
                    <a:off x="9315578" y="1817634"/>
                    <a:ext cx="2067263" cy="1847298"/>
                  </a:xfrm>
                  <a:prstGeom prst="rect">
                    <a:avLst/>
                  </a:prstGeom>
                </p:spPr>
              </p:pic>
              <p:pic>
                <p:nvPicPr>
                  <p:cNvPr id="47" name="Picture 46" descr="A close-up of a plastic tray&#10;&#10;Description automatically generated">
                    <a:extLst>
                      <a:ext uri="{FF2B5EF4-FFF2-40B4-BE49-F238E27FC236}">
                        <a16:creationId xmlns:a16="http://schemas.microsoft.com/office/drawing/2014/main" id="{D5AD90E0-4133-98FB-CB9F-88FEAB8EBB98}"/>
                      </a:ext>
                    </a:extLst>
                  </p:cNvPr>
                  <p:cNvPicPr>
                    <a:picLocks noChangeAspect="1"/>
                  </p:cNvPicPr>
                  <p:nvPr/>
                </p:nvPicPr>
                <p:blipFill>
                  <a:blip r:embed="rId14" cstate="print">
                    <a:extLst>
                      <a:ext uri="{BEBA8EAE-BF5A-486C-A8C5-ECC9F3942E4B}">
                        <a14:imgProps xmlns:a14="http://schemas.microsoft.com/office/drawing/2010/main">
                          <a14:imgLayer r:embed="rId15">
                            <a14:imgEffect>
                              <a14:backgroundRemoval t="9908" b="90885" l="9944" r="91018">
                                <a14:foregroundMark x1="30714" y1="91017" x2="30714" y2="91017"/>
                                <a14:foregroundMark x1="91018" y1="46896" x2="91018" y2="46896"/>
                              </a14:backgroundRemoval>
                            </a14:imgEffect>
                          </a14:imgLayer>
                        </a14:imgProps>
                      </a:ext>
                      <a:ext uri="{28A0092B-C50C-407E-A947-70E740481C1C}">
                        <a14:useLocalDpi xmlns:a14="http://schemas.microsoft.com/office/drawing/2010/main" val="0"/>
                      </a:ext>
                    </a:extLst>
                  </a:blip>
                  <a:stretch>
                    <a:fillRect/>
                  </a:stretch>
                </p:blipFill>
                <p:spPr>
                  <a:xfrm rot="557544">
                    <a:off x="9577548" y="848069"/>
                    <a:ext cx="1914606" cy="1162275"/>
                  </a:xfrm>
                  <a:prstGeom prst="rect">
                    <a:avLst/>
                  </a:prstGeom>
                </p:spPr>
              </p:pic>
              <p:cxnSp>
                <p:nvCxnSpPr>
                  <p:cNvPr id="48" name="Straight Arrow Connector 47">
                    <a:extLst>
                      <a:ext uri="{FF2B5EF4-FFF2-40B4-BE49-F238E27FC236}">
                        <a16:creationId xmlns:a16="http://schemas.microsoft.com/office/drawing/2014/main" id="{FD16F43B-EEB8-8476-95A9-83A98A085427}"/>
                      </a:ext>
                    </a:extLst>
                  </p:cNvPr>
                  <p:cNvCxnSpPr>
                    <a:cxnSpLocks/>
                  </p:cNvCxnSpPr>
                  <p:nvPr/>
                </p:nvCxnSpPr>
                <p:spPr>
                  <a:xfrm flipV="1">
                    <a:off x="10419340" y="3732851"/>
                    <a:ext cx="0" cy="977966"/>
                  </a:xfrm>
                  <a:prstGeom prst="straightConnector1">
                    <a:avLst/>
                  </a:prstGeom>
                  <a:ln w="38100">
                    <a:solidFill>
                      <a:srgbClr val="5B9BD5"/>
                    </a:solidFill>
                    <a:bevel/>
                    <a:headEnd type="none"/>
                    <a:tailEnd type="oval"/>
                  </a:ln>
                </p:spPr>
                <p:style>
                  <a:lnRef idx="1">
                    <a:schemeClr val="accent1"/>
                  </a:lnRef>
                  <a:fillRef idx="0">
                    <a:schemeClr val="accent1"/>
                  </a:fillRef>
                  <a:effectRef idx="0">
                    <a:schemeClr val="accent1"/>
                  </a:effectRef>
                  <a:fontRef idx="minor">
                    <a:schemeClr val="tx1"/>
                  </a:fontRef>
                </p:style>
              </p:cxnSp>
            </p:grpSp>
          </p:grpSp>
        </p:grpSp>
        <p:sp>
          <p:nvSpPr>
            <p:cNvPr id="21" name="Oval 20">
              <a:extLst>
                <a:ext uri="{FF2B5EF4-FFF2-40B4-BE49-F238E27FC236}">
                  <a16:creationId xmlns:a16="http://schemas.microsoft.com/office/drawing/2014/main" id="{39E25846-402A-C912-2E85-0D728F09F788}"/>
                </a:ext>
              </a:extLst>
            </p:cNvPr>
            <p:cNvSpPr/>
            <p:nvPr/>
          </p:nvSpPr>
          <p:spPr>
            <a:xfrm>
              <a:off x="7132232" y="3150127"/>
              <a:ext cx="1463040" cy="14630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400" b="1" i="0" u="none" strike="noStrike" kern="0" cap="none" spc="0" normalizeH="0" baseline="0" noProof="0" dirty="0" err="1">
                  <a:ln>
                    <a:noFill/>
                  </a:ln>
                  <a:solidFill>
                    <a:prstClr val="white"/>
                  </a:solidFill>
                  <a:effectLst/>
                  <a:uLnTx/>
                  <a:uFillTx/>
                  <a:latin typeface="Abadi" panose="020B0604020104020204" pitchFamily="34" charset="0"/>
                  <a:ea typeface="+mn-ea"/>
                  <a:cs typeface="+mn-cs"/>
                  <a:sym typeface="Arial"/>
                </a:rPr>
                <a:t>Amplify</a:t>
              </a:r>
              <a:endParaRPr kumimoji="0" lang="es-ES_tradnl" sz="1400" b="1" i="0" u="none" strike="noStrike" kern="0" cap="none" spc="0" normalizeH="0" baseline="0" noProof="0" dirty="0">
                <a:ln>
                  <a:noFill/>
                </a:ln>
                <a:solidFill>
                  <a:prstClr val="white"/>
                </a:solidFill>
                <a:effectLst/>
                <a:uLnTx/>
                <a:uFillTx/>
                <a:latin typeface="Abadi" panose="020B0604020104020204" pitchFamily="34" charset="0"/>
                <a:ea typeface="+mn-ea"/>
                <a:cs typeface="+mn-cs"/>
                <a:sym typeface="Arial"/>
              </a:endParaRPr>
            </a:p>
          </p:txBody>
        </p:sp>
      </p:grpSp>
      <p:sp>
        <p:nvSpPr>
          <p:cNvPr id="7" name="Rectangle: Rounded Corners 6">
            <a:extLst>
              <a:ext uri="{FF2B5EF4-FFF2-40B4-BE49-F238E27FC236}">
                <a16:creationId xmlns:a16="http://schemas.microsoft.com/office/drawing/2014/main" id="{9E1207A0-561B-97D3-427A-AEE485306EF2}"/>
              </a:ext>
            </a:extLst>
          </p:cNvPr>
          <p:cNvSpPr/>
          <p:nvPr/>
        </p:nvSpPr>
        <p:spPr>
          <a:xfrm>
            <a:off x="9144880" y="265953"/>
            <a:ext cx="2835422" cy="6355976"/>
          </a:xfrm>
          <a:prstGeom prst="roundRect">
            <a:avLst/>
          </a:prstGeom>
          <a:solidFill>
            <a:srgbClr val="DEE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_tradnl" sz="1400" b="0" i="0" u="none" strike="noStrike" kern="0" cap="none" spc="0" normalizeH="0" baseline="0" noProof="0" dirty="0">
              <a:ln>
                <a:noFill/>
              </a:ln>
              <a:solidFill>
                <a:prstClr val="white"/>
              </a:solidFill>
              <a:effectLst/>
              <a:uLnTx/>
              <a:uFillTx/>
              <a:latin typeface="Calibri"/>
              <a:ea typeface="+mn-ea"/>
              <a:cs typeface="+mn-cs"/>
              <a:sym typeface="Arial"/>
            </a:endParaRPr>
          </a:p>
        </p:txBody>
      </p:sp>
      <p:pic>
        <p:nvPicPr>
          <p:cNvPr id="8" name="Picture 7">
            <a:extLst>
              <a:ext uri="{FF2B5EF4-FFF2-40B4-BE49-F238E27FC236}">
                <a16:creationId xmlns:a16="http://schemas.microsoft.com/office/drawing/2014/main" id="{097C2FA7-F2A6-A6B1-15C8-6F051F3ADC19}"/>
              </a:ext>
            </a:extLst>
          </p:cNvPr>
          <p:cNvPicPr>
            <a:picLocks noChangeAspect="1"/>
          </p:cNvPicPr>
          <p:nvPr/>
        </p:nvPicPr>
        <p:blipFill>
          <a:blip r:embed="rId16" cstate="print">
            <a:extLst>
              <a:ext uri="{28A0092B-C50C-407E-A947-70E740481C1C}">
                <a14:useLocalDpi xmlns:a14="http://schemas.microsoft.com/office/drawing/2010/main" val="0"/>
              </a:ext>
            </a:extLst>
          </a:blip>
          <a:srcRect l="30553" t="8240" r="375" b="4077"/>
          <a:stretch/>
        </p:blipFill>
        <p:spPr>
          <a:xfrm>
            <a:off x="9464772" y="4170506"/>
            <a:ext cx="2259943" cy="1804094"/>
          </a:xfrm>
          <a:prstGeom prst="rect">
            <a:avLst/>
          </a:prstGeom>
        </p:spPr>
      </p:pic>
      <p:pic>
        <p:nvPicPr>
          <p:cNvPr id="9" name="Picture 8" descr="A diagram of a normal distribution&#10;&#10;Description automatically generated">
            <a:extLst>
              <a:ext uri="{FF2B5EF4-FFF2-40B4-BE49-F238E27FC236}">
                <a16:creationId xmlns:a16="http://schemas.microsoft.com/office/drawing/2014/main" id="{6E99E018-A32F-ED2B-1160-16D617E6EF19}"/>
              </a:ext>
            </a:extLst>
          </p:cNvPr>
          <p:cNvPicPr>
            <a:picLocks noChangeAspect="1"/>
          </p:cNvPicPr>
          <p:nvPr/>
        </p:nvPicPr>
        <p:blipFill>
          <a:blip r:embed="rId17" cstate="print">
            <a:extLst>
              <a:ext uri="{28A0092B-C50C-407E-A947-70E740481C1C}">
                <a14:useLocalDpi xmlns:a14="http://schemas.microsoft.com/office/drawing/2010/main" val="0"/>
              </a:ext>
            </a:extLst>
          </a:blip>
          <a:srcRect l="6202" t="4348"/>
          <a:stretch/>
        </p:blipFill>
        <p:spPr>
          <a:xfrm>
            <a:off x="9464774" y="1414183"/>
            <a:ext cx="2259942" cy="1780426"/>
          </a:xfrm>
          <a:prstGeom prst="rect">
            <a:avLst/>
          </a:prstGeom>
        </p:spPr>
      </p:pic>
      <p:sp>
        <p:nvSpPr>
          <p:cNvPr id="14" name="Rectangle: Rounded Corners 13">
            <a:extLst>
              <a:ext uri="{FF2B5EF4-FFF2-40B4-BE49-F238E27FC236}">
                <a16:creationId xmlns:a16="http://schemas.microsoft.com/office/drawing/2014/main" id="{4A45790A-7B92-35AF-877E-C432992F0DCE}"/>
              </a:ext>
            </a:extLst>
          </p:cNvPr>
          <p:cNvSpPr/>
          <p:nvPr/>
        </p:nvSpPr>
        <p:spPr>
          <a:xfrm>
            <a:off x="9443461" y="895595"/>
            <a:ext cx="2258568" cy="398061"/>
          </a:xfrm>
          <a:prstGeom prst="roundRect">
            <a:avLst/>
          </a:prstGeom>
          <a:solidFill>
            <a:srgbClr val="5B9B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400" b="1" i="0" u="none" strike="noStrike" kern="0" cap="none" spc="0" normalizeH="0" baseline="0" noProof="0" dirty="0">
                <a:ln>
                  <a:noFill/>
                </a:ln>
                <a:solidFill>
                  <a:prstClr val="white"/>
                </a:solidFill>
                <a:effectLst/>
                <a:uLnTx/>
                <a:uFillTx/>
                <a:latin typeface="Calibri"/>
                <a:ea typeface="+mn-ea"/>
                <a:cs typeface="+mn-cs"/>
                <a:sym typeface="Arial"/>
              </a:rPr>
              <a:t>Una especie</a:t>
            </a:r>
          </a:p>
        </p:txBody>
      </p:sp>
      <p:sp>
        <p:nvSpPr>
          <p:cNvPr id="15" name="Rectangle: Rounded Corners 14">
            <a:extLst>
              <a:ext uri="{FF2B5EF4-FFF2-40B4-BE49-F238E27FC236}">
                <a16:creationId xmlns:a16="http://schemas.microsoft.com/office/drawing/2014/main" id="{6604BA02-630C-8D1B-0A20-91DAB1C5E28C}"/>
              </a:ext>
            </a:extLst>
          </p:cNvPr>
          <p:cNvSpPr/>
          <p:nvPr/>
        </p:nvSpPr>
        <p:spPr>
          <a:xfrm>
            <a:off x="9443461" y="3667817"/>
            <a:ext cx="2258568" cy="398061"/>
          </a:xfrm>
          <a:prstGeom prst="roundRect">
            <a:avLst/>
          </a:prstGeom>
          <a:solidFill>
            <a:srgbClr val="5B9B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400" b="1" i="0" u="none" strike="noStrike" kern="0" cap="none" spc="0" normalizeH="0" baseline="0" noProof="0" dirty="0">
                <a:ln>
                  <a:noFill/>
                </a:ln>
                <a:solidFill>
                  <a:prstClr val="white"/>
                </a:solidFill>
                <a:effectLst/>
                <a:uLnTx/>
                <a:uFillTx/>
                <a:latin typeface="Calibri"/>
                <a:ea typeface="+mn-ea"/>
                <a:cs typeface="+mn-cs"/>
                <a:sym typeface="Arial"/>
              </a:rPr>
              <a:t>Múltiples especies</a:t>
            </a:r>
          </a:p>
        </p:txBody>
      </p:sp>
      <p:cxnSp>
        <p:nvCxnSpPr>
          <p:cNvPr id="16" name="Straight Arrow Connector 15">
            <a:extLst>
              <a:ext uri="{FF2B5EF4-FFF2-40B4-BE49-F238E27FC236}">
                <a16:creationId xmlns:a16="http://schemas.microsoft.com/office/drawing/2014/main" id="{6C4E1E42-7CD5-1754-6344-019E6B40E596}"/>
              </a:ext>
            </a:extLst>
          </p:cNvPr>
          <p:cNvCxnSpPr>
            <a:cxnSpLocks/>
          </p:cNvCxnSpPr>
          <p:nvPr/>
        </p:nvCxnSpPr>
        <p:spPr>
          <a:xfrm flipV="1">
            <a:off x="8275899" y="2264157"/>
            <a:ext cx="1061736" cy="2640033"/>
          </a:xfrm>
          <a:prstGeom prst="straightConnector1">
            <a:avLst/>
          </a:prstGeom>
          <a:ln w="38100">
            <a:solidFill>
              <a:schemeClr val="accent1"/>
            </a:solidFill>
            <a:bevel/>
            <a:headEnd type="none"/>
            <a:tailEnd type="ova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39E6F31-18A3-00FA-9222-355FD607EFA0}"/>
              </a:ext>
            </a:extLst>
          </p:cNvPr>
          <p:cNvCxnSpPr>
            <a:cxnSpLocks/>
          </p:cNvCxnSpPr>
          <p:nvPr/>
        </p:nvCxnSpPr>
        <p:spPr>
          <a:xfrm>
            <a:off x="8357191" y="4904190"/>
            <a:ext cx="975795" cy="315701"/>
          </a:xfrm>
          <a:prstGeom prst="straightConnector1">
            <a:avLst/>
          </a:prstGeom>
          <a:ln w="38100">
            <a:solidFill>
              <a:schemeClr val="accent1"/>
            </a:solidFill>
            <a:bevel/>
            <a:headEnd type="none"/>
            <a:tailEnd type="ova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E7396AA-D9B5-ADA8-AB07-139825C97EF5}"/>
              </a:ext>
            </a:extLst>
          </p:cNvPr>
          <p:cNvSpPr txBox="1"/>
          <p:nvPr/>
        </p:nvSpPr>
        <p:spPr>
          <a:xfrm>
            <a:off x="211698" y="6476074"/>
            <a:ext cx="258436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100" b="0" i="0" u="none" strike="noStrike" kern="0" cap="none" spc="0" normalizeH="0" baseline="0" noProof="0" dirty="0">
                <a:ln>
                  <a:noFill/>
                </a:ln>
                <a:solidFill>
                  <a:srgbClr val="000000"/>
                </a:solidFill>
                <a:effectLst/>
                <a:uLnTx/>
                <a:uFillTx/>
                <a:latin typeface="Arial"/>
                <a:cs typeface="Arial"/>
                <a:sym typeface="Arial"/>
              </a:rPr>
              <a:t>Imagen tomada de Shaffer et al. 2024 </a:t>
            </a:r>
          </a:p>
        </p:txBody>
      </p:sp>
      <p:sp>
        <p:nvSpPr>
          <p:cNvPr id="5" name="TextBox 3">
            <a:extLst>
              <a:ext uri="{FF2B5EF4-FFF2-40B4-BE49-F238E27FC236}">
                <a16:creationId xmlns:a16="http://schemas.microsoft.com/office/drawing/2014/main" id="{A64BDBC0-EF56-2018-3807-960B46AAB002}"/>
              </a:ext>
            </a:extLst>
          </p:cNvPr>
          <p:cNvSpPr txBox="1"/>
          <p:nvPr/>
        </p:nvSpPr>
        <p:spPr>
          <a:xfrm>
            <a:off x="521478" y="606032"/>
            <a:ext cx="9816322" cy="692882"/>
          </a:xfrm>
          <a:prstGeom prst="rect">
            <a:avLst/>
          </a:prstGeom>
        </p:spPr>
        <p:txBody>
          <a:bodyPr lIns="0" tIns="0" rIns="0" bIns="0" rtlCol="0" anchor="t">
            <a:spAutoFit/>
          </a:bodyPr>
          <a:lstStyle/>
          <a:p>
            <a:pPr marL="0" marR="0" lvl="0" indent="0" defTabSz="609630" fontAlgn="auto">
              <a:lnSpc>
                <a:spcPts val="6138"/>
              </a:lnSpc>
              <a:spcBef>
                <a:spcPct val="0"/>
              </a:spcBef>
              <a:spcAft>
                <a:spcPts val="0"/>
              </a:spcAft>
              <a:buSzTx/>
              <a:tabLst/>
              <a:defRPr/>
            </a:pPr>
            <a:r>
              <a:rPr lang="es-ES_tradnl" sz="3600" b="1" dirty="0" err="1">
                <a:latin typeface="Franklin Gothic Book" panose="020B0503020102020204" pitchFamily="34" charset="0"/>
                <a:sym typeface="Anton"/>
              </a:rPr>
              <a:t>environmental</a:t>
            </a:r>
            <a:r>
              <a:rPr lang="es-ES_tradnl" sz="3600" b="1" dirty="0">
                <a:latin typeface="Franklin Gothic Book" panose="020B0503020102020204" pitchFamily="34" charset="0"/>
                <a:sym typeface="Anton"/>
              </a:rPr>
              <a:t> DNA (</a:t>
            </a:r>
            <a:r>
              <a:rPr lang="es-ES_tradnl" sz="3600" b="1" dirty="0" err="1">
                <a:latin typeface="Franklin Gothic Book" panose="020B0503020102020204" pitchFamily="34" charset="0"/>
                <a:sym typeface="Anton"/>
              </a:rPr>
              <a:t>eDNA</a:t>
            </a:r>
            <a:r>
              <a:rPr lang="es-ES_tradnl" sz="3600" b="1" dirty="0">
                <a:latin typeface="Franklin Gothic Book" panose="020B0503020102020204" pitchFamily="34" charset="0"/>
                <a:sym typeface="Anton"/>
              </a:rPr>
              <a:t>)</a:t>
            </a:r>
          </a:p>
        </p:txBody>
      </p:sp>
      <p:sp>
        <p:nvSpPr>
          <p:cNvPr id="6" name="Slide Number Placeholder 1">
            <a:extLst>
              <a:ext uri="{FF2B5EF4-FFF2-40B4-BE49-F238E27FC236}">
                <a16:creationId xmlns:a16="http://schemas.microsoft.com/office/drawing/2014/main" id="{B2F5D4AC-C24A-5ABD-BD5C-BD13CC735564}"/>
              </a:ext>
            </a:extLst>
          </p:cNvPr>
          <p:cNvSpPr txBox="1">
            <a:spLocks/>
          </p:cNvSpPr>
          <p:nvPr/>
        </p:nvSpPr>
        <p:spPr>
          <a:xfrm>
            <a:off x="8848565" y="633294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825"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8E5F58A-7AAB-4064-8005-0E764A4DD294}" type="slidenum">
              <a:rPr lang="es-MX" sz="1200" smtClean="0">
                <a:solidFill>
                  <a:schemeClr val="tx1"/>
                </a:solidFill>
                <a:latin typeface="Franklin Gothic Book" panose="020B0503020102020204" pitchFamily="34" charset="0"/>
              </a:rPr>
              <a:pPr/>
              <a:t>5</a:t>
            </a:fld>
            <a:endParaRPr lang="es-MX" sz="1200">
              <a:solidFill>
                <a:schemeClr val="tx1"/>
              </a:solidFill>
              <a:latin typeface="Franklin Gothic Book" panose="020B0503020102020204" pitchFamily="34" charset="0"/>
            </a:endParaRPr>
          </a:p>
        </p:txBody>
      </p:sp>
    </p:spTree>
    <p:extLst>
      <p:ext uri="{BB962C8B-B14F-4D97-AF65-F5344CB8AC3E}">
        <p14:creationId xmlns:p14="http://schemas.microsoft.com/office/powerpoint/2010/main" val="837666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endParaRPr lang="es-ES_tradnl" dirty="0"/>
          </a:p>
        </p:txBody>
      </p:sp>
      <p:sp>
        <p:nvSpPr>
          <p:cNvPr id="458" name="Google Shape;458;p21"/>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lang="es-ES_tradnl" dirty="0"/>
          </a:p>
        </p:txBody>
      </p:sp>
      <p:pic>
        <p:nvPicPr>
          <p:cNvPr id="457" name="Google Shape;457;p21"/>
          <p:cNvPicPr preferRelativeResize="0"/>
          <p:nvPr/>
        </p:nvPicPr>
        <p:blipFill rotWithShape="1">
          <a:blip r:embed="rId3">
            <a:alphaModFix/>
          </a:blip>
          <a:srcRect/>
          <a:stretch/>
        </p:blipFill>
        <p:spPr>
          <a:xfrm>
            <a:off x="838200" y="1930400"/>
            <a:ext cx="4343400" cy="2997200"/>
          </a:xfrm>
          <a:prstGeom prst="rect">
            <a:avLst/>
          </a:prstGeom>
          <a:noFill/>
          <a:ln>
            <a:noFill/>
          </a:ln>
        </p:spPr>
      </p:pic>
      <p:pic>
        <p:nvPicPr>
          <p:cNvPr id="459" name="Google Shape;459;p21" descr="figure 2"/>
          <p:cNvPicPr preferRelativeResize="0"/>
          <p:nvPr/>
        </p:nvPicPr>
        <p:blipFill rotWithShape="1">
          <a:blip r:embed="rId4">
            <a:alphaModFix/>
          </a:blip>
          <a:srcRect/>
          <a:stretch/>
        </p:blipFill>
        <p:spPr>
          <a:xfrm>
            <a:off x="6096000" y="1646238"/>
            <a:ext cx="4803777" cy="4236031"/>
          </a:xfrm>
          <a:prstGeom prst="rect">
            <a:avLst/>
          </a:prstGeom>
          <a:noFill/>
          <a:ln>
            <a:noFill/>
          </a:ln>
        </p:spPr>
      </p:pic>
      <p:sp>
        <p:nvSpPr>
          <p:cNvPr id="460" name="Google Shape;460;p21"/>
          <p:cNvSpPr txBox="1"/>
          <p:nvPr/>
        </p:nvSpPr>
        <p:spPr>
          <a:xfrm>
            <a:off x="2216071" y="6281737"/>
            <a:ext cx="3886856"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_tradnl" sz="1800" b="0" i="0" dirty="0" err="1">
                <a:solidFill>
                  <a:srgbClr val="45494C"/>
                </a:solidFill>
                <a:latin typeface="Inter"/>
                <a:ea typeface="Inter"/>
                <a:cs typeface="Inter"/>
                <a:sym typeface="Inter"/>
              </a:rPr>
              <a:t>Mauvisseau</a:t>
            </a:r>
            <a:r>
              <a:rPr lang="es-ES_tradnl" sz="1800" b="0" i="0" dirty="0">
                <a:solidFill>
                  <a:srgbClr val="45494C"/>
                </a:solidFill>
                <a:latin typeface="Inter"/>
                <a:ea typeface="Inter"/>
                <a:cs typeface="Inter"/>
                <a:sym typeface="Inter"/>
              </a:rPr>
              <a:t> et al. 2019</a:t>
            </a:r>
            <a:endParaRPr lang="es-ES_tradnl" sz="1800" dirty="0">
              <a:solidFill>
                <a:schemeClr val="dk1"/>
              </a:solidFill>
              <a:latin typeface="Arial"/>
              <a:ea typeface="Arial"/>
              <a:cs typeface="Arial"/>
              <a:sym typeface="Arial"/>
            </a:endParaRPr>
          </a:p>
        </p:txBody>
      </p:sp>
      <p:sp>
        <p:nvSpPr>
          <p:cNvPr id="4" name="Slide Number Placeholder 1">
            <a:extLst>
              <a:ext uri="{FF2B5EF4-FFF2-40B4-BE49-F238E27FC236}">
                <a16:creationId xmlns:a16="http://schemas.microsoft.com/office/drawing/2014/main" id="{6CDC7900-29EB-07F3-E6AA-A7FDE71AE605}"/>
              </a:ext>
            </a:extLst>
          </p:cNvPr>
          <p:cNvSpPr txBox="1">
            <a:spLocks/>
          </p:cNvSpPr>
          <p:nvPr/>
        </p:nvSpPr>
        <p:spPr>
          <a:xfrm>
            <a:off x="8848565" y="633294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825"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8E5F58A-7AAB-4064-8005-0E764A4DD294}" type="slidenum">
              <a:rPr lang="es-MX" sz="1200" smtClean="0">
                <a:solidFill>
                  <a:schemeClr val="tx1"/>
                </a:solidFill>
                <a:latin typeface="Franklin Gothic Book" panose="020B0503020102020204" pitchFamily="34" charset="0"/>
              </a:rPr>
              <a:pPr/>
              <a:t>6</a:t>
            </a:fld>
            <a:endParaRPr lang="es-MX" sz="1200">
              <a:solidFill>
                <a:schemeClr val="tx1"/>
              </a:solidFill>
              <a:latin typeface="Franklin Gothic Book" panose="020B0503020102020204" pitchFamily="34" charset="0"/>
            </a:endParaRPr>
          </a:p>
        </p:txBody>
      </p:sp>
    </p:spTree>
    <p:extLst>
      <p:ext uri="{BB962C8B-B14F-4D97-AF65-F5344CB8AC3E}">
        <p14:creationId xmlns:p14="http://schemas.microsoft.com/office/powerpoint/2010/main" val="2728773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6C8470-FEC2-EC41-9A57-6E7600123C53}"/>
              </a:ext>
            </a:extLst>
          </p:cNvPr>
          <p:cNvSpPr>
            <a:spLocks noGrp="1"/>
          </p:cNvSpPr>
          <p:nvPr>
            <p:ph type="title"/>
          </p:nvPr>
        </p:nvSpPr>
        <p:spPr/>
        <p:txBody>
          <a:bodyPr>
            <a:normAutofit/>
          </a:bodyPr>
          <a:lstStyle/>
          <a:p>
            <a:r>
              <a:rPr lang="es-MX" sz="3600" b="1" dirty="0"/>
              <a:t>DNA barcoding y barcodes</a:t>
            </a:r>
          </a:p>
        </p:txBody>
      </p:sp>
      <p:sp>
        <p:nvSpPr>
          <p:cNvPr id="3" name="Marcador de contenido 2">
            <a:extLst>
              <a:ext uri="{FF2B5EF4-FFF2-40B4-BE49-F238E27FC236}">
                <a16:creationId xmlns:a16="http://schemas.microsoft.com/office/drawing/2014/main" id="{8134356E-A6E4-3944-A0AF-1248489DCF6D}"/>
              </a:ext>
            </a:extLst>
          </p:cNvPr>
          <p:cNvSpPr>
            <a:spLocks noGrp="1"/>
          </p:cNvSpPr>
          <p:nvPr>
            <p:ph idx="1"/>
          </p:nvPr>
        </p:nvSpPr>
        <p:spPr>
          <a:xfrm>
            <a:off x="831273" y="1825626"/>
            <a:ext cx="9208077" cy="4667249"/>
          </a:xfrm>
        </p:spPr>
        <p:txBody>
          <a:bodyPr>
            <a:normAutofit/>
          </a:bodyPr>
          <a:lstStyle/>
          <a:p>
            <a:r>
              <a:rPr lang="es-MX" sz="1600" b="1" i="1" dirty="0"/>
              <a:t>Sensu stricto:</a:t>
            </a:r>
          </a:p>
          <a:p>
            <a:pPr marL="0" indent="0">
              <a:buNone/>
            </a:pPr>
            <a:r>
              <a:rPr lang="es-MX" sz="1600" dirty="0"/>
              <a:t>Identificación de organismos a nivel de especie usando un fragmento de DNA estándar.</a:t>
            </a:r>
          </a:p>
          <a:p>
            <a:r>
              <a:rPr lang="es-MX" sz="1600" b="1" i="1" dirty="0"/>
              <a:t>Sensu lato:</a:t>
            </a:r>
          </a:p>
          <a:p>
            <a:pPr marL="0" indent="0">
              <a:buNone/>
            </a:pPr>
            <a:r>
              <a:rPr lang="es-MX" sz="1600" dirty="0"/>
              <a:t>Identificación de organismos a cualquier nivel taxonómico usando cualquier fragmento de DNA</a:t>
            </a:r>
            <a:r>
              <a:rPr lang="es-MX" sz="1600" i="1" dirty="0"/>
              <a:t>.</a:t>
            </a:r>
          </a:p>
          <a:p>
            <a:pPr marL="0" indent="0">
              <a:buNone/>
            </a:pPr>
            <a:endParaRPr lang="es-MX" sz="1600" i="1" dirty="0"/>
          </a:p>
        </p:txBody>
      </p:sp>
      <p:sp>
        <p:nvSpPr>
          <p:cNvPr id="6" name="Marcador de número de diapositiva 5">
            <a:extLst>
              <a:ext uri="{FF2B5EF4-FFF2-40B4-BE49-F238E27FC236}">
                <a16:creationId xmlns:a16="http://schemas.microsoft.com/office/drawing/2014/main" id="{84C73DEF-E484-A044-A047-CFADFDA0F830}"/>
              </a:ext>
            </a:extLst>
          </p:cNvPr>
          <p:cNvSpPr>
            <a:spLocks noGrp="1"/>
          </p:cNvSpPr>
          <p:nvPr>
            <p:ph type="sldNum" sz="quarter" idx="12"/>
          </p:nvPr>
        </p:nvSpPr>
        <p:spPr/>
        <p:txBody>
          <a:bodyPr/>
          <a:lstStyle/>
          <a:p>
            <a:fld id="{DE213DBE-6045-CC41-9751-414EFD3F7B8E}" type="slidenum">
              <a:rPr lang="es-MX">
                <a:solidFill>
                  <a:prstClr val="black">
                    <a:tint val="75000"/>
                  </a:prstClr>
                </a:solidFill>
                <a:latin typeface="Tw Cen MT" panose="020B0602020104020603"/>
              </a:rPr>
              <a:pPr/>
              <a:t>7</a:t>
            </a:fld>
            <a:endParaRPr lang="es-MX">
              <a:solidFill>
                <a:prstClr val="black">
                  <a:tint val="75000"/>
                </a:prstClr>
              </a:solidFill>
              <a:latin typeface="Tw Cen MT" panose="020B0602020104020603"/>
            </a:endParaRPr>
          </a:p>
        </p:txBody>
      </p:sp>
      <p:sp>
        <p:nvSpPr>
          <p:cNvPr id="4" name="Marcador de contenido 2">
            <a:extLst>
              <a:ext uri="{FF2B5EF4-FFF2-40B4-BE49-F238E27FC236}">
                <a16:creationId xmlns:a16="http://schemas.microsoft.com/office/drawing/2014/main" id="{346A8A26-6495-1645-BE29-56BD66E608DA}"/>
              </a:ext>
            </a:extLst>
          </p:cNvPr>
          <p:cNvSpPr txBox="1">
            <a:spLocks/>
          </p:cNvSpPr>
          <p:nvPr/>
        </p:nvSpPr>
        <p:spPr>
          <a:xfrm>
            <a:off x="2152650" y="3717925"/>
            <a:ext cx="39433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MX" dirty="0">
              <a:solidFill>
                <a:prstClr val="black"/>
              </a:solidFill>
              <a:latin typeface="Tw Cen MT" panose="020B0602020104020603"/>
            </a:endParaRPr>
          </a:p>
          <a:p>
            <a:endParaRPr lang="es-MX" dirty="0">
              <a:solidFill>
                <a:prstClr val="black"/>
              </a:solidFill>
              <a:latin typeface="Tw Cen MT" panose="020B0602020104020603"/>
            </a:endParaRPr>
          </a:p>
          <a:p>
            <a:endParaRPr lang="es-MX" dirty="0">
              <a:solidFill>
                <a:prstClr val="black"/>
              </a:solidFill>
              <a:latin typeface="Tw Cen MT" panose="020B0602020104020603"/>
            </a:endParaRPr>
          </a:p>
        </p:txBody>
      </p:sp>
    </p:spTree>
    <p:extLst>
      <p:ext uri="{BB962C8B-B14F-4D97-AF65-F5344CB8AC3E}">
        <p14:creationId xmlns:p14="http://schemas.microsoft.com/office/powerpoint/2010/main" val="3218323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r>
              <a:rPr lang="es-ES_tradnl" sz="3200" b="1" dirty="0">
                <a:latin typeface="Franklin Gothic Book" panose="020B0503020102020204" pitchFamily="34" charset="0"/>
              </a:rPr>
              <a:t>Métodos para el análisis de </a:t>
            </a:r>
            <a:r>
              <a:rPr lang="es-ES_tradnl" sz="3200" b="1" dirty="0" err="1">
                <a:latin typeface="Franklin Gothic Book" panose="020B0503020102020204" pitchFamily="34" charset="0"/>
              </a:rPr>
              <a:t>eDNA</a:t>
            </a:r>
            <a:endParaRPr lang="en-US" sz="3200" b="1" dirty="0">
              <a:latin typeface="Franklin Gothic Book" panose="020B0503020102020204" pitchFamily="34" charset="0"/>
            </a:endParaRPr>
          </a:p>
        </p:txBody>
      </p:sp>
      <p:pic>
        <p:nvPicPr>
          <p:cNvPr id="156" name="Google Shape;156;p20" descr="A diagram of dna sequence&#10;&#10;Description automatically generated"/>
          <p:cNvPicPr preferRelativeResize="0"/>
          <p:nvPr/>
        </p:nvPicPr>
        <p:blipFill rotWithShape="1">
          <a:blip r:embed="rId3">
            <a:alphaModFix/>
          </a:blip>
          <a:srcRect l="38042" r="-719"/>
          <a:stretch/>
        </p:blipFill>
        <p:spPr>
          <a:xfrm>
            <a:off x="729941" y="2324521"/>
            <a:ext cx="5257422" cy="3071265"/>
          </a:xfrm>
          <a:prstGeom prst="rect">
            <a:avLst/>
          </a:prstGeom>
          <a:noFill/>
          <a:ln>
            <a:noFill/>
          </a:ln>
        </p:spPr>
      </p:pic>
      <p:sp>
        <p:nvSpPr>
          <p:cNvPr id="157" name="Google Shape;157;p20"/>
          <p:cNvSpPr txBox="1"/>
          <p:nvPr/>
        </p:nvSpPr>
        <p:spPr>
          <a:xfrm>
            <a:off x="104278" y="6517446"/>
            <a:ext cx="2898600" cy="276959"/>
          </a:xfrm>
          <a:prstGeom prst="rect">
            <a:avLst/>
          </a:prstGeom>
          <a:noFill/>
          <a:ln>
            <a:noFill/>
          </a:ln>
        </p:spPr>
        <p:txBody>
          <a:bodyPr spcFirstLastPara="1" wrap="square" lIns="91425" tIns="45700" rIns="91425" bIns="4570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itchFamily="2" charset="0"/>
                <a:ea typeface="Arial"/>
                <a:cs typeface="Arial"/>
                <a:sym typeface="Arial"/>
              </a:rPr>
              <a:t>Chavez et al. 2021</a:t>
            </a:r>
            <a:endParaRPr kumimoji="0" sz="1200" b="0" i="0" u="none" strike="noStrike" kern="1200" cap="none" spc="0" normalizeH="0" baseline="0" noProof="0" dirty="0">
              <a:ln>
                <a:noFill/>
              </a:ln>
              <a:solidFill>
                <a:prstClr val="black"/>
              </a:solidFill>
              <a:effectLst/>
              <a:uLnTx/>
              <a:uFillTx/>
              <a:latin typeface="Helvetica" pitchFamily="2" charset="0"/>
              <a:ea typeface="+mn-ea"/>
              <a:cs typeface="+mn-cs"/>
            </a:endParaRPr>
          </a:p>
        </p:txBody>
      </p:sp>
      <p:sp>
        <p:nvSpPr>
          <p:cNvPr id="6" name="TextBox 5">
            <a:extLst>
              <a:ext uri="{FF2B5EF4-FFF2-40B4-BE49-F238E27FC236}">
                <a16:creationId xmlns:a16="http://schemas.microsoft.com/office/drawing/2014/main" id="{8E18AA87-6850-F2C7-7AE3-0BE4B73FD69C}"/>
              </a:ext>
            </a:extLst>
          </p:cNvPr>
          <p:cNvSpPr txBox="1"/>
          <p:nvPr/>
        </p:nvSpPr>
        <p:spPr>
          <a:xfrm>
            <a:off x="2253441" y="5567954"/>
            <a:ext cx="2372765"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err="1">
                <a:ln>
                  <a:noFill/>
                </a:ln>
                <a:solidFill>
                  <a:srgbClr val="FF0000"/>
                </a:solidFill>
                <a:effectLst/>
                <a:uLnTx/>
                <a:uFillTx/>
                <a:latin typeface="Helvetica" pitchFamily="2" charset="0"/>
                <a:ea typeface="+mn-ea"/>
                <a:cs typeface="+mn-cs"/>
              </a:rPr>
              <a:t>Metabarcoding</a:t>
            </a:r>
            <a:endParaRPr kumimoji="0" lang="es-ES_tradnl" sz="2400" b="1" i="0" u="none" strike="noStrike" kern="1200" cap="none" spc="0" normalizeH="0" baseline="0" noProof="0" dirty="0">
              <a:ln>
                <a:noFill/>
              </a:ln>
              <a:solidFill>
                <a:srgbClr val="FF0000"/>
              </a:solidFill>
              <a:effectLst/>
              <a:uLnTx/>
              <a:uFillTx/>
              <a:latin typeface="Helvetica" pitchFamily="2" charset="0"/>
              <a:ea typeface="+mn-ea"/>
              <a:cs typeface="+mn-cs"/>
            </a:endParaRPr>
          </a:p>
        </p:txBody>
      </p:sp>
      <p:sp>
        <p:nvSpPr>
          <p:cNvPr id="19" name="TextBox 18">
            <a:extLst>
              <a:ext uri="{FF2B5EF4-FFF2-40B4-BE49-F238E27FC236}">
                <a16:creationId xmlns:a16="http://schemas.microsoft.com/office/drawing/2014/main" id="{0810C26D-DC27-B41A-0E96-197D4C773B89}"/>
              </a:ext>
            </a:extLst>
          </p:cNvPr>
          <p:cNvSpPr txBox="1"/>
          <p:nvPr/>
        </p:nvSpPr>
        <p:spPr>
          <a:xfrm>
            <a:off x="912056" y="5026453"/>
            <a:ext cx="654346"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sz="1800" b="1" i="0" u="none" strike="noStrike" kern="1200" cap="none" spc="0" normalizeH="0" baseline="0" noProof="0" dirty="0">
                <a:ln>
                  <a:noFill/>
                </a:ln>
                <a:solidFill>
                  <a:srgbClr val="FF0000"/>
                </a:solidFill>
                <a:effectLst/>
                <a:uLnTx/>
                <a:uFillTx/>
                <a:latin typeface="Aptos" panose="02110004020202020204"/>
                <a:ea typeface="+mn-ea"/>
                <a:cs typeface="+mn-cs"/>
              </a:rPr>
              <a:t>NGS</a:t>
            </a:r>
          </a:p>
        </p:txBody>
      </p:sp>
      <p:sp>
        <p:nvSpPr>
          <p:cNvPr id="3" name="TextBox 2">
            <a:extLst>
              <a:ext uri="{FF2B5EF4-FFF2-40B4-BE49-F238E27FC236}">
                <a16:creationId xmlns:a16="http://schemas.microsoft.com/office/drawing/2014/main" id="{2A3B79C0-12A4-00C4-D430-840E9BC3605B}"/>
              </a:ext>
            </a:extLst>
          </p:cNvPr>
          <p:cNvSpPr txBox="1"/>
          <p:nvPr/>
        </p:nvSpPr>
        <p:spPr>
          <a:xfrm>
            <a:off x="961357" y="2285494"/>
            <a:ext cx="768159" cy="646331"/>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sz="1800" b="1" i="0" u="none" strike="noStrike" kern="1200" cap="none" spc="0" normalizeH="0" baseline="0" noProof="0" dirty="0" err="1">
                <a:ln>
                  <a:noFill/>
                </a:ln>
                <a:solidFill>
                  <a:srgbClr val="FF0000"/>
                </a:solidFill>
                <a:effectLst/>
                <a:uLnTx/>
                <a:uFillTx/>
                <a:latin typeface="Aptos" panose="02110004020202020204"/>
                <a:ea typeface="+mn-ea"/>
                <a:cs typeface="+mn-cs"/>
              </a:rPr>
              <a:t>qPCR</a:t>
            </a:r>
            <a:endParaRPr kumimoji="0" lang="es-ES_tradnl" sz="1800" b="1" i="0" u="none" strike="noStrike" kern="1200" cap="none" spc="0" normalizeH="0" baseline="0" noProof="0" dirty="0">
              <a:ln>
                <a:noFill/>
              </a:ln>
              <a:solidFill>
                <a:srgbClr val="FF0000"/>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sz="1800" b="1" i="0" u="none" strike="noStrike" kern="1200" cap="none" spc="0" normalizeH="0" baseline="0" noProof="0" dirty="0" err="1">
                <a:ln>
                  <a:noFill/>
                </a:ln>
                <a:solidFill>
                  <a:srgbClr val="FF0000"/>
                </a:solidFill>
                <a:effectLst/>
                <a:uLnTx/>
                <a:uFillTx/>
                <a:latin typeface="Aptos" panose="02110004020202020204"/>
                <a:ea typeface="+mn-ea"/>
                <a:cs typeface="+mn-cs"/>
              </a:rPr>
              <a:t>dPCR</a:t>
            </a:r>
            <a:endParaRPr kumimoji="0" lang="es-ES_tradnl" sz="1800" b="1" i="0" u="none" strike="noStrike" kern="1200" cap="none" spc="0" normalizeH="0" baseline="0" noProof="0" dirty="0">
              <a:ln>
                <a:noFill/>
              </a:ln>
              <a:solidFill>
                <a:srgbClr val="FF0000"/>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D55B652F-A044-AF35-47D6-5049E75A1534}"/>
              </a:ext>
            </a:extLst>
          </p:cNvPr>
          <p:cNvSpPr txBox="1"/>
          <p:nvPr/>
        </p:nvSpPr>
        <p:spPr>
          <a:xfrm>
            <a:off x="1952995" y="1690688"/>
            <a:ext cx="6101350"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srgbClr val="FF0000"/>
                </a:solidFill>
                <a:effectLst/>
                <a:uLnTx/>
                <a:uFillTx/>
                <a:latin typeface="Helvetica" pitchFamily="2" charset="0"/>
                <a:ea typeface="+mn-ea"/>
                <a:cs typeface="+mn-cs"/>
              </a:rPr>
              <a:t>Ensayo de detección especie-específico</a:t>
            </a:r>
          </a:p>
        </p:txBody>
      </p:sp>
      <p:sp>
        <p:nvSpPr>
          <p:cNvPr id="2" name="Slide Number Placeholder 1">
            <a:extLst>
              <a:ext uri="{FF2B5EF4-FFF2-40B4-BE49-F238E27FC236}">
                <a16:creationId xmlns:a16="http://schemas.microsoft.com/office/drawing/2014/main" id="{86A8E280-1D58-EE36-3D3B-ABE6B268C765}"/>
              </a:ext>
            </a:extLst>
          </p:cNvPr>
          <p:cNvSpPr txBox="1">
            <a:spLocks/>
          </p:cNvSpPr>
          <p:nvPr/>
        </p:nvSpPr>
        <p:spPr>
          <a:xfrm>
            <a:off x="8848565" y="633294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825"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8E5F58A-7AAB-4064-8005-0E764A4DD294}" type="slidenum">
              <a:rPr lang="es-MX" sz="1200" smtClean="0">
                <a:solidFill>
                  <a:schemeClr val="tx1"/>
                </a:solidFill>
                <a:latin typeface="Franklin Gothic Book" panose="020B0503020102020204" pitchFamily="34" charset="0"/>
              </a:rPr>
              <a:pPr/>
              <a:t>8</a:t>
            </a:fld>
            <a:endParaRPr lang="es-MX" sz="1200">
              <a:solidFill>
                <a:schemeClr val="tx1"/>
              </a:solidFill>
              <a:latin typeface="Franklin Gothic Book" panose="020B0503020102020204" pitchFamily="34" charset="0"/>
            </a:endParaRPr>
          </a:p>
        </p:txBody>
      </p:sp>
    </p:spTree>
    <p:extLst>
      <p:ext uri="{BB962C8B-B14F-4D97-AF65-F5344CB8AC3E}">
        <p14:creationId xmlns:p14="http://schemas.microsoft.com/office/powerpoint/2010/main" val="2748524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4AD06128-E835-0244-9A60-D61845C75BD7}"/>
              </a:ext>
            </a:extLst>
          </p:cNvPr>
          <p:cNvPicPr>
            <a:picLocks noChangeAspect="1"/>
          </p:cNvPicPr>
          <p:nvPr/>
        </p:nvPicPr>
        <p:blipFill>
          <a:blip r:embed="rId2"/>
          <a:stretch>
            <a:fillRect/>
          </a:stretch>
        </p:blipFill>
        <p:spPr>
          <a:xfrm>
            <a:off x="3497856" y="2723321"/>
            <a:ext cx="1522942" cy="1666615"/>
          </a:xfrm>
          <a:prstGeom prst="rect">
            <a:avLst/>
          </a:prstGeom>
        </p:spPr>
      </p:pic>
      <p:sp>
        <p:nvSpPr>
          <p:cNvPr id="2" name="Título 1">
            <a:extLst>
              <a:ext uri="{FF2B5EF4-FFF2-40B4-BE49-F238E27FC236}">
                <a16:creationId xmlns:a16="http://schemas.microsoft.com/office/drawing/2014/main" id="{5E05BBEA-8984-A742-88E3-E02BBAD10858}"/>
              </a:ext>
            </a:extLst>
          </p:cNvPr>
          <p:cNvSpPr>
            <a:spLocks noGrp="1"/>
          </p:cNvSpPr>
          <p:nvPr>
            <p:ph type="title"/>
          </p:nvPr>
        </p:nvSpPr>
        <p:spPr/>
        <p:txBody>
          <a:bodyPr>
            <a:normAutofit/>
          </a:bodyPr>
          <a:lstStyle/>
          <a:p>
            <a:r>
              <a:rPr lang="es-MX" sz="3200" b="1" dirty="0">
                <a:latin typeface="Franklin Gothic Book" panose="020B0503020102020204" pitchFamily="34" charset="0"/>
              </a:rPr>
              <a:t>¿De dónde surge la técnica de metabarcoding de ADN?</a:t>
            </a:r>
          </a:p>
        </p:txBody>
      </p:sp>
      <p:sp>
        <p:nvSpPr>
          <p:cNvPr id="9" name="CuadroTexto 8">
            <a:extLst>
              <a:ext uri="{FF2B5EF4-FFF2-40B4-BE49-F238E27FC236}">
                <a16:creationId xmlns:a16="http://schemas.microsoft.com/office/drawing/2014/main" id="{3C46113F-C972-3543-BE35-D98260075640}"/>
              </a:ext>
            </a:extLst>
          </p:cNvPr>
          <p:cNvSpPr txBox="1"/>
          <p:nvPr/>
        </p:nvSpPr>
        <p:spPr>
          <a:xfrm>
            <a:off x="767480" y="1890743"/>
            <a:ext cx="15233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MX" b="1" i="0" u="none" strike="noStrike" kern="1200" cap="none" spc="0" normalizeH="0" baseline="0" noProof="0" dirty="0">
                <a:ln>
                  <a:noFill/>
                </a:ln>
                <a:solidFill>
                  <a:srgbClr val="FF0000"/>
                </a:solidFill>
                <a:effectLst/>
                <a:uLnTx/>
                <a:uFillTx/>
                <a:latin typeface="Franklin Gothic Book" panose="020B0503020102020204" pitchFamily="34" charset="0"/>
                <a:ea typeface="+mn-ea"/>
                <a:cs typeface="+mn-cs"/>
              </a:rPr>
              <a:t>DNA </a:t>
            </a:r>
            <a:r>
              <a:rPr kumimoji="0" lang="es-MX" sz="1600" b="1" i="0" u="none" strike="noStrike" kern="1200" cap="none" spc="0" normalizeH="0" baseline="0" noProof="0" dirty="0">
                <a:ln>
                  <a:noFill/>
                </a:ln>
                <a:solidFill>
                  <a:srgbClr val="FF0000"/>
                </a:solidFill>
                <a:effectLst/>
                <a:uLnTx/>
                <a:uFillTx/>
                <a:latin typeface="Franklin Gothic Book" panose="020B0503020102020204" pitchFamily="34" charset="0"/>
                <a:ea typeface="+mn-ea"/>
                <a:cs typeface="+mn-cs"/>
              </a:rPr>
              <a:t>barcoding</a:t>
            </a:r>
            <a:endParaRPr kumimoji="0" lang="es-MX" b="1" i="0" u="none" strike="noStrike" kern="1200" cap="none" spc="0" normalizeH="0" baseline="0" noProof="0" dirty="0">
              <a:ln>
                <a:noFill/>
              </a:ln>
              <a:solidFill>
                <a:srgbClr val="FF0000"/>
              </a:solidFill>
              <a:effectLst/>
              <a:uLnTx/>
              <a:uFillTx/>
              <a:latin typeface="Franklin Gothic Book" panose="020B0503020102020204" pitchFamily="34" charset="0"/>
              <a:ea typeface="+mn-ea"/>
              <a:cs typeface="+mn-cs"/>
            </a:endParaRPr>
          </a:p>
        </p:txBody>
      </p:sp>
      <p:sp>
        <p:nvSpPr>
          <p:cNvPr id="12" name="CuadroTexto 11">
            <a:extLst>
              <a:ext uri="{FF2B5EF4-FFF2-40B4-BE49-F238E27FC236}">
                <a16:creationId xmlns:a16="http://schemas.microsoft.com/office/drawing/2014/main" id="{CA5580AD-D16E-3843-BCF2-A30C4F9A5073}"/>
              </a:ext>
            </a:extLst>
          </p:cNvPr>
          <p:cNvSpPr txBox="1"/>
          <p:nvPr/>
        </p:nvSpPr>
        <p:spPr>
          <a:xfrm>
            <a:off x="7926008" y="1976399"/>
            <a:ext cx="2157112" cy="338554"/>
          </a:xfrm>
          <a:prstGeom prst="rect">
            <a:avLst/>
          </a:prstGeom>
          <a:solidFill>
            <a:srgbClr val="FFC000"/>
          </a:solidFill>
          <a:ln w="22225">
            <a:solidFill>
              <a:schemeClr val="tx1"/>
            </a:solidFill>
            <a:prstDash val="dash"/>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METABARCODING</a:t>
            </a:r>
          </a:p>
        </p:txBody>
      </p:sp>
      <p:sp>
        <p:nvSpPr>
          <p:cNvPr id="18" name="Rectángulo 17">
            <a:extLst>
              <a:ext uri="{FF2B5EF4-FFF2-40B4-BE49-F238E27FC236}">
                <a16:creationId xmlns:a16="http://schemas.microsoft.com/office/drawing/2014/main" id="{951DF6F4-39BA-5341-AB59-2349CF587B3C}"/>
              </a:ext>
            </a:extLst>
          </p:cNvPr>
          <p:cNvSpPr/>
          <p:nvPr/>
        </p:nvSpPr>
        <p:spPr>
          <a:xfrm>
            <a:off x="33519" y="3259721"/>
            <a:ext cx="2991223" cy="1538883"/>
          </a:xfrm>
          <a:prstGeom prst="rect">
            <a:avLst/>
          </a:prstGeom>
        </p:spPr>
        <p:txBody>
          <a:bodyPr wrap="square">
            <a:spAutoFit/>
          </a:bodyPr>
          <a:lstStyle/>
          <a:p>
            <a:pPr lvl="0" algn="ctr" defTabSz="457200"/>
            <a:r>
              <a:rPr kumimoji="0" lang="es-MX" sz="1600" b="1"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R</a:t>
            </a:r>
            <a:r>
              <a:rPr kumimoji="0" lang="en" sz="1600" b="1" i="0" u="none" strike="noStrike" kern="1200" cap="none" spc="0" normalizeH="0" baseline="0" noProof="0" dirty="0" err="1">
                <a:ln>
                  <a:noFill/>
                </a:ln>
                <a:solidFill>
                  <a:prstClr val="black"/>
                </a:solidFill>
                <a:effectLst/>
                <a:uLnTx/>
                <a:uFillTx/>
                <a:latin typeface="Franklin Gothic Book" panose="020B0503020102020204" pitchFamily="34" charset="0"/>
                <a:ea typeface="+mn-ea"/>
                <a:cs typeface="+mn-cs"/>
              </a:rPr>
              <a:t>egión</a:t>
            </a:r>
            <a:r>
              <a:rPr kumimoji="0" lang="en" sz="1600" b="1"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 </a:t>
            </a:r>
            <a:r>
              <a:rPr lang="en" sz="1600" b="1" dirty="0">
                <a:solidFill>
                  <a:prstClr val="black"/>
                </a:solidFill>
                <a:latin typeface="Franklin Gothic Book" panose="020B0503020102020204" pitchFamily="34" charset="0"/>
              </a:rPr>
              <a:t>de DNA </a:t>
            </a:r>
            <a:r>
              <a:rPr lang="en" sz="1600" b="1" dirty="0" err="1">
                <a:solidFill>
                  <a:prstClr val="black"/>
                </a:solidFill>
                <a:latin typeface="Franklin Gothic Book" panose="020B0503020102020204" pitchFamily="34" charset="0"/>
              </a:rPr>
              <a:t>estándar</a:t>
            </a:r>
            <a:r>
              <a:rPr lang="en" sz="1600" b="1" dirty="0">
                <a:solidFill>
                  <a:prstClr val="black"/>
                </a:solidFill>
                <a:latin typeface="Franklin Gothic Book" panose="020B0503020102020204" pitchFamily="34" charset="0"/>
              </a:rPr>
              <a:t> para </a:t>
            </a:r>
            <a:r>
              <a:rPr kumimoji="0" lang="en" sz="1600" b="1"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la </a:t>
            </a:r>
            <a:r>
              <a:rPr kumimoji="0" lang="en" sz="1600" b="1" i="0" u="none" strike="noStrike" kern="1200" cap="none" spc="0" normalizeH="0" baseline="0" noProof="0" dirty="0" err="1">
                <a:ln>
                  <a:noFill/>
                </a:ln>
                <a:solidFill>
                  <a:prstClr val="black"/>
                </a:solidFill>
                <a:effectLst/>
                <a:uLnTx/>
                <a:uFillTx/>
                <a:latin typeface="Franklin Gothic Book" panose="020B0503020102020204" pitchFamily="34" charset="0"/>
                <a:ea typeface="+mn-ea"/>
                <a:cs typeface="+mn-cs"/>
              </a:rPr>
              <a:t>identificación</a:t>
            </a:r>
            <a:r>
              <a:rPr kumimoji="0" lang="en" sz="1600" b="1"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 de </a:t>
            </a:r>
            <a:r>
              <a:rPr kumimoji="0" lang="en" sz="1600" b="1" i="0" u="none" strike="noStrike" kern="1200" cap="none" spc="0" normalizeH="0" baseline="0" noProof="0" dirty="0" err="1">
                <a:ln>
                  <a:noFill/>
                </a:ln>
                <a:solidFill>
                  <a:prstClr val="black"/>
                </a:solidFill>
                <a:effectLst/>
                <a:uLnTx/>
                <a:uFillTx/>
                <a:latin typeface="Franklin Gothic Book" panose="020B0503020102020204" pitchFamily="34" charset="0"/>
                <a:ea typeface="+mn-ea"/>
                <a:cs typeface="+mn-cs"/>
              </a:rPr>
              <a:t>especies</a:t>
            </a:r>
            <a:r>
              <a:rPr kumimoji="0" lang="en" sz="1600" b="1"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 </a:t>
            </a:r>
            <a:r>
              <a:rPr kumimoji="0" lang="es-MX" sz="1200" i="1"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Hebert 2003</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s-MX" sz="1400" i="1" dirty="0">
              <a:solidFill>
                <a:prstClr val="black"/>
              </a:solidFill>
              <a:latin typeface="Franklin Gothic Book" panose="020B0503020102020204" pitchFamily="34" charset="0"/>
            </a:endParaRPr>
          </a:p>
          <a:p>
            <a:pPr lvl="0" algn="ctr" defTabSz="457200">
              <a:defRPr/>
            </a:pPr>
            <a:r>
              <a:rPr lang="es-MX" sz="1200" dirty="0">
                <a:latin typeface="Franklin Gothic Book" panose="020B0503020102020204" pitchFamily="34" charset="0"/>
              </a:rPr>
              <a:t>COX I animales</a:t>
            </a:r>
          </a:p>
          <a:p>
            <a:pPr lvl="0" algn="ctr" defTabSz="457200">
              <a:defRPr/>
            </a:pPr>
            <a:r>
              <a:rPr lang="es-MX" sz="1200" dirty="0">
                <a:latin typeface="Franklin Gothic Book" panose="020B0503020102020204" pitchFamily="34" charset="0"/>
              </a:rPr>
              <a:t>rbcL plantas</a:t>
            </a:r>
          </a:p>
          <a:p>
            <a:pPr lvl="0" algn="ctr" defTabSz="457200">
              <a:defRPr/>
            </a:pPr>
            <a:r>
              <a:rPr lang="es-MX" sz="1200" dirty="0">
                <a:latin typeface="Franklin Gothic Book" panose="020B0503020102020204" pitchFamily="34" charset="0"/>
              </a:rPr>
              <a:t>ITS hongos</a:t>
            </a:r>
            <a:endParaRPr lang="es-MX" sz="1400" dirty="0">
              <a:latin typeface="Franklin Gothic Book" panose="020B0503020102020204" pitchFamily="34" charset="0"/>
            </a:endParaRPr>
          </a:p>
        </p:txBody>
      </p:sp>
      <p:pic>
        <p:nvPicPr>
          <p:cNvPr id="10" name="Imagen 9">
            <a:extLst>
              <a:ext uri="{FF2B5EF4-FFF2-40B4-BE49-F238E27FC236}">
                <a16:creationId xmlns:a16="http://schemas.microsoft.com/office/drawing/2014/main" id="{22100509-35DD-9A4D-8801-BB5EE2F3C285}"/>
              </a:ext>
            </a:extLst>
          </p:cNvPr>
          <p:cNvPicPr>
            <a:picLocks noChangeAspect="1"/>
          </p:cNvPicPr>
          <p:nvPr/>
        </p:nvPicPr>
        <p:blipFill>
          <a:blip r:embed="rId3"/>
          <a:stretch>
            <a:fillRect/>
          </a:stretch>
        </p:blipFill>
        <p:spPr>
          <a:xfrm>
            <a:off x="3470642" y="4705072"/>
            <a:ext cx="1529136" cy="1004704"/>
          </a:xfrm>
          <a:prstGeom prst="rect">
            <a:avLst/>
          </a:prstGeom>
        </p:spPr>
      </p:pic>
      <p:sp>
        <p:nvSpPr>
          <p:cNvPr id="15" name="CuadroTexto 14">
            <a:extLst>
              <a:ext uri="{FF2B5EF4-FFF2-40B4-BE49-F238E27FC236}">
                <a16:creationId xmlns:a16="http://schemas.microsoft.com/office/drawing/2014/main" id="{36495E3E-EA34-D540-A322-CFA8B32446E3}"/>
              </a:ext>
            </a:extLst>
          </p:cNvPr>
          <p:cNvSpPr txBox="1"/>
          <p:nvPr/>
        </p:nvSpPr>
        <p:spPr>
          <a:xfrm>
            <a:off x="3567953" y="-274320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endParaRPr>
          </a:p>
        </p:txBody>
      </p:sp>
      <p:sp>
        <p:nvSpPr>
          <p:cNvPr id="4" name="CuadroTexto 3">
            <a:extLst>
              <a:ext uri="{FF2B5EF4-FFF2-40B4-BE49-F238E27FC236}">
                <a16:creationId xmlns:a16="http://schemas.microsoft.com/office/drawing/2014/main" id="{58732423-E947-E24C-9970-3B662D53F277}"/>
              </a:ext>
            </a:extLst>
          </p:cNvPr>
          <p:cNvSpPr txBox="1"/>
          <p:nvPr/>
        </p:nvSpPr>
        <p:spPr>
          <a:xfrm>
            <a:off x="2734510" y="3429000"/>
            <a:ext cx="726481" cy="1200329"/>
          </a:xfrm>
          <a:prstGeom prst="rect">
            <a:avLst/>
          </a:prstGeom>
          <a:noFill/>
        </p:spPr>
        <p:txBody>
          <a:bodyPr wrap="none" rtlCol="0">
            <a:spAutoFit/>
          </a:bodyPr>
          <a:lstStyle/>
          <a:p>
            <a:r>
              <a:rPr lang="es-MX" sz="7200" b="1" dirty="0">
                <a:solidFill>
                  <a:srgbClr val="FF0000"/>
                </a:solidFill>
              </a:rPr>
              <a:t>+</a:t>
            </a:r>
          </a:p>
        </p:txBody>
      </p:sp>
      <p:sp>
        <p:nvSpPr>
          <p:cNvPr id="24" name="CuadroTexto 23">
            <a:extLst>
              <a:ext uri="{FF2B5EF4-FFF2-40B4-BE49-F238E27FC236}">
                <a16:creationId xmlns:a16="http://schemas.microsoft.com/office/drawing/2014/main" id="{5B9277DA-5203-B149-975E-D09E2E42FFA3}"/>
              </a:ext>
            </a:extLst>
          </p:cNvPr>
          <p:cNvSpPr txBox="1"/>
          <p:nvPr/>
        </p:nvSpPr>
        <p:spPr>
          <a:xfrm>
            <a:off x="5188384" y="3428999"/>
            <a:ext cx="726481" cy="1200329"/>
          </a:xfrm>
          <a:prstGeom prst="rect">
            <a:avLst/>
          </a:prstGeom>
          <a:noFill/>
        </p:spPr>
        <p:txBody>
          <a:bodyPr wrap="none" rtlCol="0">
            <a:spAutoFit/>
          </a:bodyPr>
          <a:lstStyle/>
          <a:p>
            <a:r>
              <a:rPr lang="es-MX" sz="7200" b="1" dirty="0">
                <a:solidFill>
                  <a:srgbClr val="FF0000"/>
                </a:solidFill>
              </a:rPr>
              <a:t>=</a:t>
            </a:r>
          </a:p>
        </p:txBody>
      </p:sp>
      <p:sp>
        <p:nvSpPr>
          <p:cNvPr id="6" name="CuadroTexto 5">
            <a:extLst>
              <a:ext uri="{FF2B5EF4-FFF2-40B4-BE49-F238E27FC236}">
                <a16:creationId xmlns:a16="http://schemas.microsoft.com/office/drawing/2014/main" id="{5B61F1B8-6470-9642-904C-EEEF1891E5B7}"/>
              </a:ext>
            </a:extLst>
          </p:cNvPr>
          <p:cNvSpPr txBox="1"/>
          <p:nvPr/>
        </p:nvSpPr>
        <p:spPr>
          <a:xfrm>
            <a:off x="3097750" y="1460430"/>
            <a:ext cx="2157112" cy="1384995"/>
          </a:xfrm>
          <a:prstGeom prst="rect">
            <a:avLst/>
          </a:prstGeom>
          <a:noFill/>
        </p:spPr>
        <p:txBody>
          <a:bodyPr wrap="square" rtlCol="0">
            <a:spAutoFit/>
          </a:bodyPr>
          <a:lstStyle/>
          <a:p>
            <a:pPr algn="ctr"/>
            <a:r>
              <a:rPr lang="es-MX" sz="1600" b="1" dirty="0">
                <a:solidFill>
                  <a:srgbClr val="FF0000"/>
                </a:solidFill>
                <a:latin typeface="Franklin Gothic Book" panose="020B0503020102020204" pitchFamily="34" charset="0"/>
              </a:rPr>
              <a:t>Secuenciación</a:t>
            </a:r>
            <a:r>
              <a:rPr lang="es-MX" b="1" dirty="0">
                <a:solidFill>
                  <a:srgbClr val="FF0000"/>
                </a:solidFill>
                <a:latin typeface="Franklin Gothic Book" panose="020B0503020102020204" pitchFamily="34" charset="0"/>
              </a:rPr>
              <a:t> masiva</a:t>
            </a:r>
          </a:p>
          <a:p>
            <a:pPr algn="ctr"/>
            <a:r>
              <a:rPr lang="es-MX" sz="1600" b="1" dirty="0">
                <a:solidFill>
                  <a:srgbClr val="FF0000"/>
                </a:solidFill>
                <a:latin typeface="Franklin Gothic Book" panose="020B0503020102020204" pitchFamily="34" charset="0"/>
              </a:rPr>
              <a:t>y</a:t>
            </a:r>
          </a:p>
          <a:p>
            <a:pPr algn="ctr"/>
            <a:r>
              <a:rPr lang="es-MX" sz="1600" b="1" dirty="0">
                <a:solidFill>
                  <a:srgbClr val="FF0000"/>
                </a:solidFill>
                <a:latin typeface="Franklin Gothic Book" panose="020B0503020102020204" pitchFamily="34" charset="0"/>
              </a:rPr>
              <a:t>Herramientas bioinformáticas</a:t>
            </a:r>
          </a:p>
        </p:txBody>
      </p:sp>
      <p:pic>
        <p:nvPicPr>
          <p:cNvPr id="19464" name="Picture 8">
            <a:extLst>
              <a:ext uri="{FF2B5EF4-FFF2-40B4-BE49-F238E27FC236}">
                <a16:creationId xmlns:a16="http://schemas.microsoft.com/office/drawing/2014/main" id="{823E9C71-A8EA-3242-B202-5B47DF8DA49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962223" y="2501153"/>
            <a:ext cx="6084683" cy="280465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1">
            <a:extLst>
              <a:ext uri="{FF2B5EF4-FFF2-40B4-BE49-F238E27FC236}">
                <a16:creationId xmlns:a16="http://schemas.microsoft.com/office/drawing/2014/main" id="{9FD06EDC-8EA9-97F0-FDCB-13B1BF7E9BD7}"/>
              </a:ext>
            </a:extLst>
          </p:cNvPr>
          <p:cNvSpPr txBox="1">
            <a:spLocks/>
          </p:cNvSpPr>
          <p:nvPr/>
        </p:nvSpPr>
        <p:spPr>
          <a:xfrm>
            <a:off x="8848565" y="633294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825"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8E5F58A-7AAB-4064-8005-0E764A4DD294}" type="slidenum">
              <a:rPr lang="es-MX" sz="1200" smtClean="0">
                <a:solidFill>
                  <a:schemeClr val="tx1"/>
                </a:solidFill>
                <a:latin typeface="Franklin Gothic Book" panose="020B0503020102020204" pitchFamily="34" charset="0"/>
              </a:rPr>
              <a:pPr/>
              <a:t>9</a:t>
            </a:fld>
            <a:endParaRPr lang="es-MX" sz="1200">
              <a:solidFill>
                <a:schemeClr val="tx1"/>
              </a:solidFill>
              <a:latin typeface="Franklin Gothic Book" panose="020B0503020102020204" pitchFamily="34" charset="0"/>
            </a:endParaRPr>
          </a:p>
        </p:txBody>
      </p:sp>
    </p:spTree>
    <p:extLst>
      <p:ext uri="{BB962C8B-B14F-4D97-AF65-F5344CB8AC3E}">
        <p14:creationId xmlns:p14="http://schemas.microsoft.com/office/powerpoint/2010/main" val="3473392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504</TotalTime>
  <Words>994</Words>
  <Application>Microsoft Macintosh PowerPoint</Application>
  <PresentationFormat>Widescreen</PresentationFormat>
  <Paragraphs>85</Paragraphs>
  <Slides>13</Slides>
  <Notes>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vt:i4>
      </vt:variant>
    </vt:vector>
  </HeadingPairs>
  <TitlesOfParts>
    <vt:vector size="27" baseType="lpstr">
      <vt:lpstr>Abadi</vt:lpstr>
      <vt:lpstr>Aptos</vt:lpstr>
      <vt:lpstr>Aptos Display</vt:lpstr>
      <vt:lpstr>Arial</vt:lpstr>
      <vt:lpstr>Calibri</vt:lpstr>
      <vt:lpstr>Franklin Gothic Book</vt:lpstr>
      <vt:lpstr>Helvetica</vt:lpstr>
      <vt:lpstr>Inter</vt:lpstr>
      <vt:lpstr>Libre Franklin</vt:lpstr>
      <vt:lpstr>Merriweather</vt:lpstr>
      <vt:lpstr>Play</vt:lpstr>
      <vt:lpstr>Proxima Nova</vt:lpstr>
      <vt:lpstr>Tw Cen MT</vt:lpstr>
      <vt:lpstr>Office Theme</vt:lpstr>
      <vt:lpstr>PowerPoint Presentation</vt:lpstr>
      <vt:lpstr>PowerPoint Presentation</vt:lpstr>
      <vt:lpstr>PowerPoint Presentation</vt:lpstr>
      <vt:lpstr>Métodos para el análisis de eDNA</vt:lpstr>
      <vt:lpstr>PowerPoint Presentation</vt:lpstr>
      <vt:lpstr>PowerPoint Presentation</vt:lpstr>
      <vt:lpstr>DNA barcoding y barcodes</vt:lpstr>
      <vt:lpstr>Métodos para el análisis de eDNA</vt:lpstr>
      <vt:lpstr>¿De dónde surge la técnica de metabarcoding de ADN?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Tania Valdivia</dc:creator>
  <cp:lastModifiedBy>Tania Valdivia</cp:lastModifiedBy>
  <cp:revision>1</cp:revision>
  <dcterms:created xsi:type="dcterms:W3CDTF">2025-11-04T18:04:54Z</dcterms:created>
  <dcterms:modified xsi:type="dcterms:W3CDTF">2025-11-05T02:29:02Z</dcterms:modified>
</cp:coreProperties>
</file>